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6"/>
  </p:notesMasterIdLst>
  <p:sldIdLst>
    <p:sldId id="256" r:id="rId2"/>
    <p:sldId id="257" r:id="rId3"/>
    <p:sldId id="258" r:id="rId4"/>
    <p:sldId id="274" r:id="rId5"/>
    <p:sldId id="278" r:id="rId6"/>
    <p:sldId id="262" r:id="rId7"/>
    <p:sldId id="261" r:id="rId8"/>
    <p:sldId id="273" r:id="rId9"/>
    <p:sldId id="266" r:id="rId10"/>
    <p:sldId id="267" r:id="rId11"/>
    <p:sldId id="268" r:id="rId12"/>
    <p:sldId id="270" r:id="rId13"/>
    <p:sldId id="277"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0023" autoAdjust="0"/>
  </p:normalViewPr>
  <p:slideViewPr>
    <p:cSldViewPr snapToGrid="0">
      <p:cViewPr>
        <p:scale>
          <a:sx n="71" d="100"/>
          <a:sy n="71" d="100"/>
        </p:scale>
        <p:origin x="18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6140387179402"/>
          <c:y val="4.412418994422717E-2"/>
          <c:w val="0.84938654302420247"/>
          <c:h val="0.64858305852397791"/>
        </c:manualLayout>
      </c:layout>
      <c:lineChart>
        <c:grouping val="standard"/>
        <c:varyColors val="0"/>
        <c:ser>
          <c:idx val="0"/>
          <c:order val="0"/>
          <c:tx>
            <c:strRef>
              <c:f>Sheet1!$B$1</c:f>
              <c:strCache>
                <c:ptCount val="1"/>
                <c:pt idx="0">
                  <c:v>Sales Factor Weight Greater than 1/3</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solidFill>
                <a:schemeClr val="accent1"/>
              </a:solidFill>
              <a:ln>
                <a:solidFill>
                  <a:schemeClr val="lt1">
                    <a:hueOff val="0"/>
                    <a:satOff val="0"/>
                    <a:lumOff val="0"/>
                    <a:alpha val="60000"/>
                  </a:schemeClr>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Sheet1!$A$2:$A$37</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Sheet1!$B$2:$B$37</c:f>
              <c:numCache>
                <c:formatCode>General</c:formatCode>
                <c:ptCount val="36"/>
                <c:pt idx="0">
                  <c:v>5</c:v>
                </c:pt>
                <c:pt idx="1">
                  <c:v>5</c:v>
                </c:pt>
                <c:pt idx="2">
                  <c:v>5</c:v>
                </c:pt>
                <c:pt idx="3">
                  <c:v>5</c:v>
                </c:pt>
                <c:pt idx="4">
                  <c:v>5</c:v>
                </c:pt>
                <c:pt idx="5">
                  <c:v>6</c:v>
                </c:pt>
                <c:pt idx="6">
                  <c:v>6</c:v>
                </c:pt>
                <c:pt idx="7">
                  <c:v>7</c:v>
                </c:pt>
                <c:pt idx="8">
                  <c:v>9</c:v>
                </c:pt>
                <c:pt idx="9">
                  <c:v>11</c:v>
                </c:pt>
                <c:pt idx="10">
                  <c:v>12</c:v>
                </c:pt>
                <c:pt idx="11">
                  <c:v>13</c:v>
                </c:pt>
                <c:pt idx="12">
                  <c:v>13</c:v>
                </c:pt>
                <c:pt idx="13">
                  <c:v>17</c:v>
                </c:pt>
                <c:pt idx="14">
                  <c:v>19</c:v>
                </c:pt>
                <c:pt idx="15">
                  <c:v>21</c:v>
                </c:pt>
                <c:pt idx="16">
                  <c:v>22</c:v>
                </c:pt>
                <c:pt idx="17">
                  <c:v>25</c:v>
                </c:pt>
                <c:pt idx="18">
                  <c:v>26</c:v>
                </c:pt>
                <c:pt idx="19">
                  <c:v>28</c:v>
                </c:pt>
                <c:pt idx="20">
                  <c:v>28</c:v>
                </c:pt>
                <c:pt idx="21">
                  <c:v>28</c:v>
                </c:pt>
                <c:pt idx="22">
                  <c:v>30</c:v>
                </c:pt>
                <c:pt idx="23">
                  <c:v>30</c:v>
                </c:pt>
                <c:pt idx="24">
                  <c:v>30</c:v>
                </c:pt>
                <c:pt idx="25">
                  <c:v>30</c:v>
                </c:pt>
                <c:pt idx="26">
                  <c:v>30</c:v>
                </c:pt>
                <c:pt idx="27">
                  <c:v>30</c:v>
                </c:pt>
                <c:pt idx="28">
                  <c:v>32</c:v>
                </c:pt>
                <c:pt idx="29">
                  <c:v>32</c:v>
                </c:pt>
                <c:pt idx="30">
                  <c:v>32</c:v>
                </c:pt>
                <c:pt idx="31">
                  <c:v>33</c:v>
                </c:pt>
                <c:pt idx="32">
                  <c:v>34</c:v>
                </c:pt>
                <c:pt idx="33">
                  <c:v>34</c:v>
                </c:pt>
                <c:pt idx="34">
                  <c:v>34</c:v>
                </c:pt>
                <c:pt idx="35">
                  <c:v>34</c:v>
                </c:pt>
              </c:numCache>
            </c:numRef>
          </c:val>
          <c:smooth val="0"/>
          <c:extLst>
            <c:ext xmlns:c16="http://schemas.microsoft.com/office/drawing/2014/chart" uri="{C3380CC4-5D6E-409C-BE32-E72D297353CC}">
              <c16:uniqueId val="{00000000-628C-4DF7-AE80-CF5E7F34640A}"/>
            </c:ext>
          </c:extLst>
        </c:ser>
        <c:ser>
          <c:idx val="1"/>
          <c:order val="1"/>
          <c:tx>
            <c:strRef>
              <c:f>Sheet1!$C$1</c:f>
              <c:strCache>
                <c:ptCount val="1"/>
                <c:pt idx="0">
                  <c:v>Single Sales Factor</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solidFill>
                <a:schemeClr val="accent6"/>
              </a:solidFill>
              <a:ln>
                <a:solidFill>
                  <a:schemeClr val="lt1">
                    <a:hueOff val="0"/>
                    <a:satOff val="0"/>
                    <a:lumOff val="0"/>
                    <a:alpha val="60000"/>
                  </a:schemeClr>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Sheet1!$A$2:$A$37</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Sheet1!$C$2:$C$37</c:f>
              <c:numCache>
                <c:formatCode>General</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2</c:v>
                </c:pt>
                <c:pt idx="15">
                  <c:v>2</c:v>
                </c:pt>
                <c:pt idx="16">
                  <c:v>2</c:v>
                </c:pt>
                <c:pt idx="17">
                  <c:v>2</c:v>
                </c:pt>
                <c:pt idx="18">
                  <c:v>2</c:v>
                </c:pt>
                <c:pt idx="19">
                  <c:v>2</c:v>
                </c:pt>
                <c:pt idx="20">
                  <c:v>2</c:v>
                </c:pt>
                <c:pt idx="21">
                  <c:v>2</c:v>
                </c:pt>
                <c:pt idx="22">
                  <c:v>4</c:v>
                </c:pt>
                <c:pt idx="23">
                  <c:v>5</c:v>
                </c:pt>
                <c:pt idx="24">
                  <c:v>5</c:v>
                </c:pt>
                <c:pt idx="25">
                  <c:v>5</c:v>
                </c:pt>
                <c:pt idx="26">
                  <c:v>5</c:v>
                </c:pt>
                <c:pt idx="27">
                  <c:v>5</c:v>
                </c:pt>
                <c:pt idx="28">
                  <c:v>7</c:v>
                </c:pt>
                <c:pt idx="29">
                  <c:v>10</c:v>
                </c:pt>
                <c:pt idx="30">
                  <c:v>13</c:v>
                </c:pt>
                <c:pt idx="31">
                  <c:v>14</c:v>
                </c:pt>
                <c:pt idx="32">
                  <c:v>15</c:v>
                </c:pt>
                <c:pt idx="33">
                  <c:v>17</c:v>
                </c:pt>
                <c:pt idx="34">
                  <c:v>17</c:v>
                </c:pt>
                <c:pt idx="35">
                  <c:v>18</c:v>
                </c:pt>
              </c:numCache>
            </c:numRef>
          </c:val>
          <c:smooth val="0"/>
          <c:extLst>
            <c:ext xmlns:c16="http://schemas.microsoft.com/office/drawing/2014/chart" uri="{C3380CC4-5D6E-409C-BE32-E72D297353CC}">
              <c16:uniqueId val="{00000001-628C-4DF7-AE80-CF5E7F34640A}"/>
            </c:ext>
          </c:extLst>
        </c:ser>
        <c:dLbls>
          <c:dLblPos val="ctr"/>
          <c:showLegendKey val="0"/>
          <c:showVal val="1"/>
          <c:showCatName val="0"/>
          <c:showSerName val="0"/>
          <c:showPercent val="0"/>
          <c:showBubbleSize val="0"/>
        </c:dLbls>
        <c:marker val="1"/>
        <c:smooth val="0"/>
        <c:axId val="819678816"/>
        <c:axId val="819679800"/>
      </c:lineChart>
      <c:dateAx>
        <c:axId val="819678816"/>
        <c:scaling>
          <c:orientation val="minMax"/>
        </c:scaling>
        <c:delete val="0"/>
        <c:axPos val="b"/>
        <c:numFmt formatCode="General" sourceLinked="1"/>
        <c:majorTickMark val="none"/>
        <c:minorTickMark val="none"/>
        <c:tickLblPos val="nextTo"/>
        <c:spPr>
          <a:noFill/>
          <a:ln w="9525" cap="flat" cmpd="sng" algn="ctr">
            <a:solidFill>
              <a:schemeClr val="lt1">
                <a:hueOff val="0"/>
                <a:satOff val="0"/>
                <a:lumOff val="0"/>
                <a:alpha val="60000"/>
              </a:schemeClr>
            </a:solidFill>
            <a:round/>
          </a:ln>
          <a:effectLst/>
        </c:spPr>
        <c:txPr>
          <a:bodyPr rot="-600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crossAx val="819679800"/>
        <c:crosses val="autoZero"/>
        <c:auto val="0"/>
        <c:lblOffset val="100"/>
        <c:baseTimeUnit val="days"/>
        <c:majorUnit val="1"/>
        <c:majorTimeUnit val="days"/>
      </c:dateAx>
      <c:valAx>
        <c:axId val="819679800"/>
        <c:scaling>
          <c:orientation val="minMax"/>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r>
                  <a:rPr lang="en-US" sz="2400" dirty="0"/>
                  <a:t>Number of States</a:t>
                </a:r>
              </a:p>
            </c:rich>
          </c:tx>
          <c:layout>
            <c:manualLayout>
              <c:xMode val="edge"/>
              <c:yMode val="edge"/>
              <c:x val="1.310446156677347E-2"/>
              <c:y val="0.19224359053619644"/>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lt1">
                <a:hueOff val="0"/>
                <a:satOff val="0"/>
                <a:lumOff val="0"/>
                <a:alpha val="60000"/>
              </a:schemeClr>
            </a:solidFill>
          </a:ln>
          <a:effectLst/>
        </c:spPr>
        <c:txPr>
          <a:bodyPr rot="-60000000" spcFirstLastPara="1" vertOverflow="ellipsis" vert="horz" wrap="square" anchor="ctr" anchorCtr="1"/>
          <a:lstStyle/>
          <a:p>
            <a:pPr>
              <a:defRPr sz="2800" b="0" i="0" u="none" strike="noStrike" kern="1200" baseline="0">
                <a:solidFill>
                  <a:schemeClr val="dk1">
                    <a:lumMod val="65000"/>
                    <a:lumOff val="35000"/>
                  </a:schemeClr>
                </a:solidFill>
                <a:latin typeface="+mn-lt"/>
                <a:ea typeface="+mn-ea"/>
                <a:cs typeface="+mn-cs"/>
              </a:defRPr>
            </a:pPr>
            <a:endParaRPr lang="en-US"/>
          </a:p>
        </c:txPr>
        <c:crossAx val="819678816"/>
        <c:crosses val="autoZero"/>
        <c:crossBetween val="between"/>
      </c:valAx>
      <c:spPr>
        <a:noFill/>
        <a:ln>
          <a:solidFill>
            <a:schemeClr val="lt1">
              <a:hueOff val="0"/>
              <a:satOff val="0"/>
              <a:lumOff val="0"/>
              <a:alpha val="60000"/>
            </a:schemeClr>
          </a:solid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lt1"/>
    </a:solidFill>
    <a:ln w="9525" cap="flat" cmpd="sng" algn="ctr">
      <a:solidFill>
        <a:schemeClr val="lt1">
          <a:hueOff val="0"/>
          <a:satOff val="0"/>
          <a:lumOff val="0"/>
          <a:alpha val="60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Arial" charset="0"/>
                <a:ea typeface="Arial" charset="0"/>
                <a:cs typeface="Arial" charset="0"/>
              </a:defRPr>
            </a:pPr>
            <a:r>
              <a:rPr lang="en-US" sz="2000" b="1" dirty="0">
                <a:solidFill>
                  <a:schemeClr val="tx1"/>
                </a:solidFill>
                <a:latin typeface="Arial" charset="0"/>
                <a:ea typeface="Arial" charset="0"/>
                <a:cs typeface="Arial" charset="0"/>
              </a:rPr>
              <a:t>Sales Ta</a:t>
            </a:r>
            <a:r>
              <a:rPr lang="en-US" sz="2000" b="1" baseline="0" dirty="0">
                <a:solidFill>
                  <a:schemeClr val="tx1"/>
                </a:solidFill>
                <a:latin typeface="Arial" charset="0"/>
                <a:ea typeface="Arial" charset="0"/>
                <a:cs typeface="Arial" charset="0"/>
              </a:rPr>
              <a:t>x Base as Percent of Economy</a:t>
            </a:r>
            <a:endParaRPr lang="en-US" sz="2000" b="1" dirty="0">
              <a:solidFill>
                <a:schemeClr val="tx1"/>
              </a:solidFill>
              <a:latin typeface="Arial" charset="0"/>
              <a:ea typeface="Arial" charset="0"/>
              <a:cs typeface="Arial"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0.11577473430389899"/>
          <c:y val="0.177477018665984"/>
          <c:w val="0.86516989061452898"/>
          <c:h val="0.69528384997143"/>
        </c:manualLayout>
      </c:layout>
      <c:barChart>
        <c:barDir val="col"/>
        <c:grouping val="clustered"/>
        <c:varyColors val="0"/>
        <c:ser>
          <c:idx val="0"/>
          <c:order val="0"/>
          <c:tx>
            <c:strRef>
              <c:f>Sheet1!$E$3</c:f>
              <c:strCache>
                <c:ptCount val="1"/>
                <c:pt idx="0">
                  <c:v>Sales Tax Base % of Personal Income</c:v>
                </c:pt>
              </c:strCache>
            </c:strRef>
          </c:tx>
          <c:spPr>
            <a:solidFill>
              <a:srgbClr val="FFC000"/>
            </a:solidFill>
            <a:ln>
              <a:noFill/>
            </a:ln>
            <a:effectLst/>
          </c:spPr>
          <c:invertIfNegative val="0"/>
          <c:trendline>
            <c:spPr>
              <a:ln w="38100" cap="rnd">
                <a:solidFill>
                  <a:schemeClr val="tx1"/>
                </a:solidFill>
                <a:prstDash val="sysDot"/>
              </a:ln>
              <a:effectLst/>
            </c:spPr>
            <c:trendlineType val="linear"/>
            <c:dispRSqr val="0"/>
            <c:dispEq val="0"/>
          </c:trendline>
          <c:cat>
            <c:numRef>
              <c:f>Sheet1!$A$4:$A$55</c:f>
              <c:numCache>
                <c:formatCode>General</c:formatCod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numCache>
            </c:numRef>
          </c:cat>
          <c:val>
            <c:numRef>
              <c:f>Sheet1!$E$4:$E$55</c:f>
              <c:numCache>
                <c:formatCode>0.00%</c:formatCode>
                <c:ptCount val="52"/>
                <c:pt idx="0">
                  <c:v>0.66903425837679298</c:v>
                </c:pt>
                <c:pt idx="1">
                  <c:v>0.68806358633394005</c:v>
                </c:pt>
                <c:pt idx="2">
                  <c:v>0.64616018243354501</c:v>
                </c:pt>
                <c:pt idx="3">
                  <c:v>0.62651993462614797</c:v>
                </c:pt>
                <c:pt idx="4">
                  <c:v>0.64228362096565095</c:v>
                </c:pt>
                <c:pt idx="5">
                  <c:v>0.60309571639359005</c:v>
                </c:pt>
                <c:pt idx="6">
                  <c:v>0.59994230292858897</c:v>
                </c:pt>
                <c:pt idx="7">
                  <c:v>0.62427778406078105</c:v>
                </c:pt>
                <c:pt idx="8">
                  <c:v>0.64817826256132605</c:v>
                </c:pt>
                <c:pt idx="9">
                  <c:v>0.63724967515421904</c:v>
                </c:pt>
                <c:pt idx="10">
                  <c:v>0.66391829032931604</c:v>
                </c:pt>
                <c:pt idx="11">
                  <c:v>0.65874171344273702</c:v>
                </c:pt>
                <c:pt idx="12">
                  <c:v>0.69215857039891904</c:v>
                </c:pt>
                <c:pt idx="13">
                  <c:v>0.68847154815607303</c:v>
                </c:pt>
                <c:pt idx="14">
                  <c:v>0.68153713894852397</c:v>
                </c:pt>
                <c:pt idx="15">
                  <c:v>0.67451440945652996</c:v>
                </c:pt>
                <c:pt idx="16">
                  <c:v>0.64848054623493301</c:v>
                </c:pt>
                <c:pt idx="17">
                  <c:v>0.66176378901135002</c:v>
                </c:pt>
                <c:pt idx="18">
                  <c:v>0.62426706417764599</c:v>
                </c:pt>
                <c:pt idx="19">
                  <c:v>0.70396853980571505</c:v>
                </c:pt>
                <c:pt idx="20">
                  <c:v>0.64969242839215802</c:v>
                </c:pt>
                <c:pt idx="21">
                  <c:v>0.622491144804595</c:v>
                </c:pt>
                <c:pt idx="22">
                  <c:v>0.59824052696149699</c:v>
                </c:pt>
                <c:pt idx="23">
                  <c:v>0.56051150406207595</c:v>
                </c:pt>
                <c:pt idx="24">
                  <c:v>0.56354467418857501</c:v>
                </c:pt>
                <c:pt idx="25">
                  <c:v>0.55272018779444898</c:v>
                </c:pt>
                <c:pt idx="26">
                  <c:v>0.54659055702429205</c:v>
                </c:pt>
                <c:pt idx="27">
                  <c:v>0.54686669152438006</c:v>
                </c:pt>
                <c:pt idx="28">
                  <c:v>0.55665736332100502</c:v>
                </c:pt>
                <c:pt idx="29">
                  <c:v>0.56922321738353199</c:v>
                </c:pt>
                <c:pt idx="30">
                  <c:v>0.57527704663385304</c:v>
                </c:pt>
                <c:pt idx="31">
                  <c:v>0.58409482940398905</c:v>
                </c:pt>
                <c:pt idx="32">
                  <c:v>0.58178602469459995</c:v>
                </c:pt>
                <c:pt idx="33">
                  <c:v>0.57317826667702898</c:v>
                </c:pt>
                <c:pt idx="34">
                  <c:v>0.57263390891339006</c:v>
                </c:pt>
                <c:pt idx="35">
                  <c:v>0.55085954525493497</c:v>
                </c:pt>
                <c:pt idx="36">
                  <c:v>0.55940665334567696</c:v>
                </c:pt>
                <c:pt idx="37">
                  <c:v>0.54653726826530802</c:v>
                </c:pt>
                <c:pt idx="38">
                  <c:v>0.52259416663999603</c:v>
                </c:pt>
                <c:pt idx="39">
                  <c:v>0.51250959806239105</c:v>
                </c:pt>
                <c:pt idx="40">
                  <c:v>0.508803167578044</c:v>
                </c:pt>
                <c:pt idx="41">
                  <c:v>0.52036432406747402</c:v>
                </c:pt>
                <c:pt idx="42">
                  <c:v>0.53367127313547602</c:v>
                </c:pt>
                <c:pt idx="43">
                  <c:v>0.52147357321953902</c:v>
                </c:pt>
                <c:pt idx="44">
                  <c:v>0.49815008964172902</c:v>
                </c:pt>
                <c:pt idx="45">
                  <c:v>0.45219143235500903</c:v>
                </c:pt>
                <c:pt idx="46">
                  <c:v>0.440354981400921</c:v>
                </c:pt>
                <c:pt idx="47">
                  <c:v>0.44028842253348899</c:v>
                </c:pt>
                <c:pt idx="48">
                  <c:v>0.45454941120245002</c:v>
                </c:pt>
                <c:pt idx="49">
                  <c:v>0.44420947941888</c:v>
                </c:pt>
                <c:pt idx="50">
                  <c:v>0.438210930028549</c:v>
                </c:pt>
                <c:pt idx="51">
                  <c:v>0.43592514042248398</c:v>
                </c:pt>
              </c:numCache>
            </c:numRef>
          </c:val>
          <c:extLst>
            <c:ext xmlns:c16="http://schemas.microsoft.com/office/drawing/2014/chart" uri="{C3380CC4-5D6E-409C-BE32-E72D297353CC}">
              <c16:uniqueId val="{00000001-5582-47AC-8372-E6587D8681CB}"/>
            </c:ext>
          </c:extLst>
        </c:ser>
        <c:ser>
          <c:idx val="1"/>
          <c:order val="1"/>
          <c:tx>
            <c:strRef>
              <c:f>Sheet1!$I$3</c:f>
              <c:strCache>
                <c:ptCount val="1"/>
                <c:pt idx="0">
                  <c:v>Sales Tax Base % of GDP</c:v>
                </c:pt>
              </c:strCache>
            </c:strRef>
          </c:tx>
          <c:spPr>
            <a:solidFill>
              <a:schemeClr val="accent2"/>
            </a:solidFill>
            <a:ln>
              <a:noFill/>
            </a:ln>
            <a:effectLst/>
          </c:spPr>
          <c:invertIfNegative val="0"/>
          <c:trendline>
            <c:spPr>
              <a:ln w="38100" cap="rnd">
                <a:solidFill>
                  <a:schemeClr val="tx1"/>
                </a:solidFill>
                <a:prstDash val="sysDot"/>
              </a:ln>
              <a:effectLst/>
            </c:spPr>
            <c:trendlineType val="linear"/>
            <c:dispRSqr val="0"/>
            <c:dispEq val="0"/>
          </c:trendline>
          <c:cat>
            <c:numRef>
              <c:f>Sheet1!$A$4:$A$55</c:f>
              <c:numCache>
                <c:formatCode>General</c:formatCode>
                <c:ptCount val="52"/>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numCache>
            </c:numRef>
          </c:cat>
          <c:val>
            <c:numRef>
              <c:f>Sheet1!$I$4:$I$55</c:f>
              <c:numCache>
                <c:formatCode>0.00%</c:formatCode>
                <c:ptCount val="52"/>
                <c:pt idx="0">
                  <c:v>0.53431220455254103</c:v>
                </c:pt>
                <c:pt idx="1">
                  <c:v>0.55024882986212997</c:v>
                </c:pt>
                <c:pt idx="2">
                  <c:v>0.533233686926605</c:v>
                </c:pt>
                <c:pt idx="3">
                  <c:v>0.52015219307196503</c:v>
                </c:pt>
                <c:pt idx="4">
                  <c:v>0.53832358771060396</c:v>
                </c:pt>
                <c:pt idx="5">
                  <c:v>0.51073665130395696</c:v>
                </c:pt>
                <c:pt idx="6">
                  <c:v>0.51274465153970805</c:v>
                </c:pt>
                <c:pt idx="7">
                  <c:v>0.52500948429693095</c:v>
                </c:pt>
                <c:pt idx="8">
                  <c:v>0.52481517691594604</c:v>
                </c:pt>
                <c:pt idx="9">
                  <c:v>0.508445281028851</c:v>
                </c:pt>
                <c:pt idx="10">
                  <c:v>0.53059139689714097</c:v>
                </c:pt>
                <c:pt idx="11">
                  <c:v>0.52365340860215104</c:v>
                </c:pt>
                <c:pt idx="12">
                  <c:v>0.55726625960890097</c:v>
                </c:pt>
                <c:pt idx="13">
                  <c:v>0.550910996416069</c:v>
                </c:pt>
                <c:pt idx="14">
                  <c:v>0.53936756707272604</c:v>
                </c:pt>
                <c:pt idx="15">
                  <c:v>0.53623151035203498</c:v>
                </c:pt>
                <c:pt idx="16">
                  <c:v>0.513866318591224</c:v>
                </c:pt>
                <c:pt idx="17">
                  <c:v>0.537469198965423</c:v>
                </c:pt>
                <c:pt idx="18">
                  <c:v>0.504281430032402</c:v>
                </c:pt>
                <c:pt idx="19">
                  <c:v>0.55938280408181695</c:v>
                </c:pt>
                <c:pt idx="20">
                  <c:v>0.50932012456919795</c:v>
                </c:pt>
                <c:pt idx="21">
                  <c:v>0.50802563141421597</c:v>
                </c:pt>
                <c:pt idx="22">
                  <c:v>0.49434740760956197</c:v>
                </c:pt>
                <c:pt idx="23">
                  <c:v>0.452343060677036</c:v>
                </c:pt>
                <c:pt idx="24">
                  <c:v>0.46590155619506102</c:v>
                </c:pt>
                <c:pt idx="25">
                  <c:v>0.45522741463726801</c:v>
                </c:pt>
                <c:pt idx="26">
                  <c:v>0.45069560741470399</c:v>
                </c:pt>
                <c:pt idx="27">
                  <c:v>0.459664541149374</c:v>
                </c:pt>
                <c:pt idx="28">
                  <c:v>0.46560870337293903</c:v>
                </c:pt>
                <c:pt idx="29">
                  <c:v>0.46844673132821502</c:v>
                </c:pt>
                <c:pt idx="30">
                  <c:v>0.47047875099473802</c:v>
                </c:pt>
                <c:pt idx="31">
                  <c:v>0.46735105382959102</c:v>
                </c:pt>
                <c:pt idx="32">
                  <c:v>0.46627614935579498</c:v>
                </c:pt>
                <c:pt idx="33">
                  <c:v>0.446937139556362</c:v>
                </c:pt>
                <c:pt idx="34">
                  <c:v>0.44047070536514299</c:v>
                </c:pt>
                <c:pt idx="35">
                  <c:v>0.42530696447300897</c:v>
                </c:pt>
                <c:pt idx="36">
                  <c:v>0.43096026634198098</c:v>
                </c:pt>
                <c:pt idx="37">
                  <c:v>0.41901149131640902</c:v>
                </c:pt>
                <c:pt idx="38">
                  <c:v>0.39749602009797802</c:v>
                </c:pt>
                <c:pt idx="39">
                  <c:v>0.38625258046446498</c:v>
                </c:pt>
                <c:pt idx="40">
                  <c:v>0.38065823950251398</c:v>
                </c:pt>
                <c:pt idx="41">
                  <c:v>0.38510782244713698</c:v>
                </c:pt>
                <c:pt idx="42">
                  <c:v>0.39403347111620801</c:v>
                </c:pt>
                <c:pt idx="43">
                  <c:v>0.40581390797213202</c:v>
                </c:pt>
                <c:pt idx="44">
                  <c:v>0.37895989338657499</c:v>
                </c:pt>
                <c:pt idx="45">
                  <c:v>0.33778205603411698</c:v>
                </c:pt>
                <c:pt idx="46">
                  <c:v>0.33699569918810601</c:v>
                </c:pt>
                <c:pt idx="47">
                  <c:v>0.34911597722195298</c:v>
                </c:pt>
                <c:pt idx="48">
                  <c:v>0.35697245751609502</c:v>
                </c:pt>
                <c:pt idx="49">
                  <c:v>0.35044751301779398</c:v>
                </c:pt>
                <c:pt idx="50">
                  <c:v>0.34611518910924999</c:v>
                </c:pt>
                <c:pt idx="51">
                  <c:v>0.34661573842995302</c:v>
                </c:pt>
              </c:numCache>
            </c:numRef>
          </c:val>
          <c:extLst>
            <c:ext xmlns:c16="http://schemas.microsoft.com/office/drawing/2014/chart" uri="{C3380CC4-5D6E-409C-BE32-E72D297353CC}">
              <c16:uniqueId val="{00000003-5582-47AC-8372-E6587D8681CB}"/>
            </c:ext>
          </c:extLst>
        </c:ser>
        <c:dLbls>
          <c:showLegendKey val="0"/>
          <c:showVal val="0"/>
          <c:showCatName val="0"/>
          <c:showSerName val="0"/>
          <c:showPercent val="0"/>
          <c:showBubbleSize val="0"/>
        </c:dLbls>
        <c:gapWidth val="0"/>
        <c:overlap val="100"/>
        <c:axId val="1184979328"/>
        <c:axId val="1253770960"/>
      </c:barChart>
      <c:catAx>
        <c:axId val="118497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770960"/>
        <c:crosses val="autoZero"/>
        <c:auto val="1"/>
        <c:lblAlgn val="ctr"/>
        <c:lblOffset val="100"/>
        <c:noMultiLvlLbl val="0"/>
      </c:catAx>
      <c:valAx>
        <c:axId val="1253770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1184979328"/>
        <c:crosses val="autoZero"/>
        <c:crossBetween val="between"/>
      </c:valAx>
      <c:spPr>
        <a:noFill/>
        <a:ln>
          <a:noFill/>
        </a:ln>
        <a:effectLst/>
      </c:spPr>
    </c:plotArea>
    <c:legend>
      <c:legendPos val="b"/>
      <c:layout>
        <c:manualLayout>
          <c:xMode val="edge"/>
          <c:yMode val="edge"/>
          <c:x val="0.160210576321798"/>
          <c:y val="0.118454754911422"/>
          <c:w val="0.83641924225856601"/>
          <c:h val="0.10491597663742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latin typeface="Arial" panose="020B0604020202020204" pitchFamily="34" charset="0"/>
                <a:cs typeface="Arial" panose="020B0604020202020204" pitchFamily="34" charset="0"/>
              </a:rPr>
              <a:t>Income</a:t>
            </a:r>
            <a:r>
              <a:rPr lang="en-US" sz="2000" b="1" baseline="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Tax Base (Tax-Credit-Adjusted) as Percent of Apportioned FAGI</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TaxBase!$Q$6</c:f>
              <c:strCache>
                <c:ptCount val="1"/>
                <c:pt idx="0">
                  <c:v>Tax Base (Adjusted for Tax Credits) as % of Apportioned FAGI</c:v>
                </c:pt>
              </c:strCache>
            </c:strRef>
          </c:tx>
          <c:spPr>
            <a:solidFill>
              <a:schemeClr val="accent6">
                <a:lumMod val="75000"/>
              </a:schemeClr>
            </a:solidFill>
            <a:ln>
              <a:noFill/>
            </a:ln>
            <a:effectLst/>
          </c:spPr>
          <c:invertIfNegative val="0"/>
          <c:cat>
            <c:numRef>
              <c:f>TaxBase!$A$7:$A$28</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TaxBase!$Q$7:$Q$28</c:f>
              <c:numCache>
                <c:formatCode>0.00%</c:formatCode>
                <c:ptCount val="22"/>
                <c:pt idx="0">
                  <c:v>0.60714617869326704</c:v>
                </c:pt>
                <c:pt idx="1">
                  <c:v>0.60910196841585296</c:v>
                </c:pt>
                <c:pt idx="2">
                  <c:v>0.59838073553540405</c:v>
                </c:pt>
                <c:pt idx="3">
                  <c:v>0.59938692160993701</c:v>
                </c:pt>
                <c:pt idx="4">
                  <c:v>0.60527758033400803</c:v>
                </c:pt>
                <c:pt idx="5">
                  <c:v>0.61180317893036296</c:v>
                </c:pt>
                <c:pt idx="6">
                  <c:v>0.61221389126452797</c:v>
                </c:pt>
                <c:pt idx="7">
                  <c:v>0.59856102485941898</c:v>
                </c:pt>
                <c:pt idx="8">
                  <c:v>0.59977842819789196</c:v>
                </c:pt>
                <c:pt idx="9">
                  <c:v>0.59517768269719795</c:v>
                </c:pt>
                <c:pt idx="10">
                  <c:v>0.60342567699567395</c:v>
                </c:pt>
                <c:pt idx="11">
                  <c:v>0.62568917670957203</c:v>
                </c:pt>
                <c:pt idx="12">
                  <c:v>0.61747651033604201</c:v>
                </c:pt>
                <c:pt idx="13">
                  <c:v>0.61819735307783297</c:v>
                </c:pt>
                <c:pt idx="14">
                  <c:v>0.740531800701694</c:v>
                </c:pt>
                <c:pt idx="15">
                  <c:v>0.75559079944278296</c:v>
                </c:pt>
                <c:pt idx="16">
                  <c:v>0.76341237780865001</c:v>
                </c:pt>
                <c:pt idx="17">
                  <c:v>0.76482690651610996</c:v>
                </c:pt>
                <c:pt idx="18">
                  <c:v>0.77720042611972195</c:v>
                </c:pt>
                <c:pt idx="19">
                  <c:v>0.77199644303634696</c:v>
                </c:pt>
                <c:pt idx="20">
                  <c:v>0.78366869611830403</c:v>
                </c:pt>
                <c:pt idx="21">
                  <c:v>0.78545662117846904</c:v>
                </c:pt>
              </c:numCache>
            </c:numRef>
          </c:val>
          <c:extLst>
            <c:ext xmlns:c16="http://schemas.microsoft.com/office/drawing/2014/chart" uri="{C3380CC4-5D6E-409C-BE32-E72D297353CC}">
              <c16:uniqueId val="{00000000-AAAB-44D5-B9B5-80DA80B0B22D}"/>
            </c:ext>
          </c:extLst>
        </c:ser>
        <c:dLbls>
          <c:showLegendKey val="0"/>
          <c:showVal val="0"/>
          <c:showCatName val="0"/>
          <c:showSerName val="0"/>
          <c:showPercent val="0"/>
          <c:showBubbleSize val="0"/>
        </c:dLbls>
        <c:gapWidth val="30"/>
        <c:axId val="1247986992"/>
        <c:axId val="1250203696"/>
      </c:barChart>
      <c:catAx>
        <c:axId val="124798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50203696"/>
        <c:crosses val="autoZero"/>
        <c:auto val="1"/>
        <c:lblAlgn val="ctr"/>
        <c:lblOffset val="100"/>
        <c:noMultiLvlLbl val="0"/>
      </c:catAx>
      <c:valAx>
        <c:axId val="1250203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24798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Sales and Income Tax Revenue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Unrestricted Sales Tax </c:v>
                </c:pt>
              </c:strCache>
            </c:strRef>
          </c:tx>
          <c:spPr>
            <a:ln w="28575" cap="rnd">
              <a:solidFill>
                <a:schemeClr val="accent1"/>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_(* #,##0_);_(* \(#,##0\);_(* "-"??_);_(@_)</c:formatCode>
                <c:ptCount val="17"/>
                <c:pt idx="0">
                  <c:v>1431400</c:v>
                </c:pt>
                <c:pt idx="1">
                  <c:v>1441300</c:v>
                </c:pt>
                <c:pt idx="2">
                  <c:v>1444000</c:v>
                </c:pt>
                <c:pt idx="3">
                  <c:v>1501900</c:v>
                </c:pt>
                <c:pt idx="4">
                  <c:v>1634500</c:v>
                </c:pt>
                <c:pt idx="5">
                  <c:v>1806300</c:v>
                </c:pt>
                <c:pt idx="6">
                  <c:v>1857800</c:v>
                </c:pt>
                <c:pt idx="7">
                  <c:v>1739400</c:v>
                </c:pt>
                <c:pt idx="8">
                  <c:v>1547500</c:v>
                </c:pt>
                <c:pt idx="9">
                  <c:v>1402700</c:v>
                </c:pt>
                <c:pt idx="10">
                  <c:v>1601400</c:v>
                </c:pt>
                <c:pt idx="11">
                  <c:v>1582500</c:v>
                </c:pt>
                <c:pt idx="12">
                  <c:v>1615900</c:v>
                </c:pt>
                <c:pt idx="13">
                  <c:v>1656800</c:v>
                </c:pt>
                <c:pt idx="14">
                  <c:v>1715000</c:v>
                </c:pt>
                <c:pt idx="15">
                  <c:v>1778500</c:v>
                </c:pt>
                <c:pt idx="16">
                  <c:v>1856754</c:v>
                </c:pt>
              </c:numCache>
            </c:numRef>
          </c:val>
          <c:smooth val="0"/>
          <c:extLst>
            <c:ext xmlns:c16="http://schemas.microsoft.com/office/drawing/2014/chart" uri="{C3380CC4-5D6E-409C-BE32-E72D297353CC}">
              <c16:uniqueId val="{00000000-4CEA-4770-B0F1-1568F31DDAF5}"/>
            </c:ext>
          </c:extLst>
        </c:ser>
        <c:ser>
          <c:idx val="1"/>
          <c:order val="1"/>
          <c:tx>
            <c:strRef>
              <c:f>Sheet1!$C$1</c:f>
              <c:strCache>
                <c:ptCount val="1"/>
                <c:pt idx="0">
                  <c:v> Income Tax </c:v>
                </c:pt>
              </c:strCache>
            </c:strRef>
          </c:tx>
          <c:spPr>
            <a:ln w="28575" cap="rnd">
              <a:solidFill>
                <a:schemeClr val="accent2"/>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_(* #,##0_);_(* \(#,##0\);_(* "-"??_);_(@_)</c:formatCode>
                <c:ptCount val="17"/>
                <c:pt idx="0">
                  <c:v>1705300</c:v>
                </c:pt>
                <c:pt idx="1">
                  <c:v>1605300</c:v>
                </c:pt>
                <c:pt idx="2">
                  <c:v>1572500</c:v>
                </c:pt>
                <c:pt idx="3">
                  <c:v>1692300</c:v>
                </c:pt>
                <c:pt idx="4">
                  <c:v>1926600</c:v>
                </c:pt>
                <c:pt idx="5">
                  <c:v>2277600</c:v>
                </c:pt>
                <c:pt idx="6">
                  <c:v>2561400</c:v>
                </c:pt>
                <c:pt idx="7">
                  <c:v>2598800</c:v>
                </c:pt>
                <c:pt idx="8">
                  <c:v>2319600</c:v>
                </c:pt>
                <c:pt idx="9">
                  <c:v>2104600</c:v>
                </c:pt>
                <c:pt idx="10">
                  <c:v>2298200</c:v>
                </c:pt>
                <c:pt idx="11">
                  <c:v>2459400</c:v>
                </c:pt>
                <c:pt idx="12">
                  <c:v>2852000</c:v>
                </c:pt>
                <c:pt idx="13">
                  <c:v>2889800</c:v>
                </c:pt>
                <c:pt idx="14">
                  <c:v>3157700</c:v>
                </c:pt>
                <c:pt idx="15">
                  <c:v>3370300</c:v>
                </c:pt>
                <c:pt idx="16">
                  <c:v>3609454</c:v>
                </c:pt>
              </c:numCache>
            </c:numRef>
          </c:val>
          <c:smooth val="0"/>
          <c:extLst>
            <c:ext xmlns:c16="http://schemas.microsoft.com/office/drawing/2014/chart" uri="{C3380CC4-5D6E-409C-BE32-E72D297353CC}">
              <c16:uniqueId val="{00000001-4CEA-4770-B0F1-1568F31DDAF5}"/>
            </c:ext>
          </c:extLst>
        </c:ser>
        <c:dLbls>
          <c:showLegendKey val="0"/>
          <c:showVal val="0"/>
          <c:showCatName val="0"/>
          <c:showSerName val="0"/>
          <c:showPercent val="0"/>
          <c:showBubbleSize val="0"/>
        </c:dLbls>
        <c:smooth val="0"/>
        <c:axId val="1185867088"/>
        <c:axId val="1249714480"/>
      </c:lineChart>
      <c:catAx>
        <c:axId val="118586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9714480"/>
        <c:crosses val="autoZero"/>
        <c:auto val="1"/>
        <c:lblAlgn val="ctr"/>
        <c:lblOffset val="100"/>
        <c:noMultiLvlLbl val="0"/>
      </c:catAx>
      <c:valAx>
        <c:axId val="12497144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86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Current</c:v>
                </c:pt>
              </c:strCache>
            </c:strRef>
          </c:tx>
          <c:spPr>
            <a:solidFill>
              <a:schemeClr val="accent6">
                <a:lumMod val="75000"/>
              </a:schemeClr>
            </a:solidFill>
            <a:ln>
              <a:noFill/>
            </a:ln>
            <a:effectLst/>
          </c:spPr>
          <c:invertIfNegative val="0"/>
          <c:cat>
            <c:strRef>
              <c:f>Sheet1!$B$1:$C$1</c:f>
              <c:strCache>
                <c:ptCount val="2"/>
                <c:pt idx="0">
                  <c:v>Sales Tax Rate</c:v>
                </c:pt>
                <c:pt idx="1">
                  <c:v>Income Tax Rate</c:v>
                </c:pt>
              </c:strCache>
            </c:strRef>
          </c:cat>
          <c:val>
            <c:numRef>
              <c:f>Sheet1!$B$2:$C$2</c:f>
              <c:numCache>
                <c:formatCode>0.00%</c:formatCode>
                <c:ptCount val="2"/>
                <c:pt idx="0">
                  <c:v>4.7E-2</c:v>
                </c:pt>
                <c:pt idx="1">
                  <c:v>0.05</c:v>
                </c:pt>
              </c:numCache>
            </c:numRef>
          </c:val>
          <c:extLst>
            <c:ext xmlns:c16="http://schemas.microsoft.com/office/drawing/2014/chart" uri="{C3380CC4-5D6E-409C-BE32-E72D297353CC}">
              <c16:uniqueId val="{00000000-ADD8-4E9F-A749-1743DA694E7C}"/>
            </c:ext>
          </c:extLst>
        </c:ser>
        <c:ser>
          <c:idx val="1"/>
          <c:order val="1"/>
          <c:tx>
            <c:strRef>
              <c:f>Sheet1!$A$3</c:f>
              <c:strCache>
                <c:ptCount val="1"/>
                <c:pt idx="0">
                  <c:v>Our Schools Now Proposal</c:v>
                </c:pt>
              </c:strCache>
            </c:strRef>
          </c:tx>
          <c:spPr>
            <a:solidFill>
              <a:schemeClr val="accent2">
                <a:lumMod val="60000"/>
                <a:lumOff val="40000"/>
              </a:schemeClr>
            </a:solidFill>
            <a:ln>
              <a:noFill/>
            </a:ln>
            <a:effectLst/>
          </c:spPr>
          <c:invertIfNegative val="0"/>
          <c:cat>
            <c:strRef>
              <c:f>Sheet1!$B$1:$C$1</c:f>
              <c:strCache>
                <c:ptCount val="2"/>
                <c:pt idx="0">
                  <c:v>Sales Tax Rate</c:v>
                </c:pt>
                <c:pt idx="1">
                  <c:v>Income Tax Rate</c:v>
                </c:pt>
              </c:strCache>
            </c:strRef>
          </c:cat>
          <c:val>
            <c:numRef>
              <c:f>Sheet1!$B$3:$C$3</c:f>
              <c:numCache>
                <c:formatCode>0.00%</c:formatCode>
                <c:ptCount val="2"/>
                <c:pt idx="0">
                  <c:v>5.1499999999999997E-2</c:v>
                </c:pt>
                <c:pt idx="1">
                  <c:v>5.45E-2</c:v>
                </c:pt>
              </c:numCache>
            </c:numRef>
          </c:val>
          <c:extLst>
            <c:ext xmlns:c16="http://schemas.microsoft.com/office/drawing/2014/chart" uri="{C3380CC4-5D6E-409C-BE32-E72D297353CC}">
              <c16:uniqueId val="{00000001-ADD8-4E9F-A749-1743DA694E7C}"/>
            </c:ext>
          </c:extLst>
        </c:ser>
        <c:dLbls>
          <c:showLegendKey val="0"/>
          <c:showVal val="0"/>
          <c:showCatName val="0"/>
          <c:showSerName val="0"/>
          <c:showPercent val="0"/>
          <c:showBubbleSize val="0"/>
        </c:dLbls>
        <c:gapWidth val="219"/>
        <c:overlap val="-27"/>
        <c:axId val="1174347264"/>
        <c:axId val="1174343408"/>
      </c:barChart>
      <c:catAx>
        <c:axId val="117434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4343408"/>
        <c:crosses val="autoZero"/>
        <c:auto val="1"/>
        <c:lblAlgn val="ctr"/>
        <c:lblOffset val="100"/>
        <c:noMultiLvlLbl val="0"/>
      </c:catAx>
      <c:valAx>
        <c:axId val="1174343408"/>
        <c:scaling>
          <c:orientation val="minMax"/>
          <c:min val="4.5000000000000012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434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A0DD5-E94C-4A13-B025-EF8711824F11}" type="datetimeFigureOut">
              <a:rPr lang="en-US" smtClean="0"/>
              <a:t>07-Jan-18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3CDE0-C773-4016-9A1C-6DA133B04E38}" type="slidenum">
              <a:rPr lang="en-US" smtClean="0"/>
              <a:t>‹#›</a:t>
            </a:fld>
            <a:endParaRPr lang="en-US"/>
          </a:p>
        </p:txBody>
      </p:sp>
    </p:spTree>
    <p:extLst>
      <p:ext uri="{BB962C8B-B14F-4D97-AF65-F5344CB8AC3E}">
        <p14:creationId xmlns:p14="http://schemas.microsoft.com/office/powerpoint/2010/main" val="394138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3CDE0-C773-4016-9A1C-6DA133B04E38}" type="slidenum">
              <a:rPr lang="en-US" smtClean="0"/>
              <a:t>1</a:t>
            </a:fld>
            <a:endParaRPr lang="en-US"/>
          </a:p>
        </p:txBody>
      </p:sp>
    </p:spTree>
    <p:extLst>
      <p:ext uri="{BB962C8B-B14F-4D97-AF65-F5344CB8AC3E}">
        <p14:creationId xmlns:p14="http://schemas.microsoft.com/office/powerpoint/2010/main" val="118465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3CDE0-C773-4016-9A1C-6DA133B04E38}" type="slidenum">
              <a:rPr lang="en-US" smtClean="0"/>
              <a:t>13</a:t>
            </a:fld>
            <a:endParaRPr lang="en-US"/>
          </a:p>
        </p:txBody>
      </p:sp>
    </p:spTree>
    <p:extLst>
      <p:ext uri="{BB962C8B-B14F-4D97-AF65-F5344CB8AC3E}">
        <p14:creationId xmlns:p14="http://schemas.microsoft.com/office/powerpoint/2010/main" val="11983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3CDE0-C773-4016-9A1C-6DA133B04E38}" type="slidenum">
              <a:rPr lang="en-US" smtClean="0"/>
              <a:t>14</a:t>
            </a:fld>
            <a:endParaRPr lang="en-US"/>
          </a:p>
        </p:txBody>
      </p:sp>
    </p:spTree>
    <p:extLst>
      <p:ext uri="{BB962C8B-B14F-4D97-AF65-F5344CB8AC3E}">
        <p14:creationId xmlns:p14="http://schemas.microsoft.com/office/powerpoint/2010/main" val="4138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3CDE0-C773-4016-9A1C-6DA133B04E38}" type="slidenum">
              <a:rPr lang="en-US" smtClean="0"/>
              <a:t>3</a:t>
            </a:fld>
            <a:endParaRPr lang="en-US"/>
          </a:p>
        </p:txBody>
      </p:sp>
    </p:spTree>
    <p:extLst>
      <p:ext uri="{BB962C8B-B14F-4D97-AF65-F5344CB8AC3E}">
        <p14:creationId xmlns:p14="http://schemas.microsoft.com/office/powerpoint/2010/main" val="367374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3CDE0-C773-4016-9A1C-6DA133B04E38}" type="slidenum">
              <a:rPr lang="en-US" smtClean="0"/>
              <a:t>4</a:t>
            </a:fld>
            <a:endParaRPr lang="en-US"/>
          </a:p>
        </p:txBody>
      </p:sp>
    </p:spTree>
    <p:extLst>
      <p:ext uri="{BB962C8B-B14F-4D97-AF65-F5344CB8AC3E}">
        <p14:creationId xmlns:p14="http://schemas.microsoft.com/office/powerpoint/2010/main" val="252561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5"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FB9F0013-AF58-489E-80B7-5083704D364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5339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5" indent="0" algn="l" defTabSz="914400" rtl="0" eaLnBrk="1" fontAlgn="auto" latinLnBrk="0" hangingPunct="1">
              <a:lnSpc>
                <a:spcPct val="100000"/>
              </a:lnSpc>
              <a:spcBef>
                <a:spcPts val="0"/>
              </a:spcBef>
              <a:spcAft>
                <a:spcPts val="0"/>
              </a:spcAft>
              <a:buClrTx/>
              <a:buSzTx/>
              <a:buFontTx/>
              <a:buNone/>
              <a:tabLst/>
              <a:defRPr/>
            </a:pPr>
            <a:r>
              <a:rPr lang="en-US" sz="1200" b="0" dirty="0"/>
              <a:t>State corporate income tax is one factor businesses consider when investing or expanding (it isn’t the only factor but it is one of them). Businesses that rely heavily on capital and payroll (such as manufacturers) are less likely to come to or expand in states that apportion business income based on property and payroll. </a:t>
            </a:r>
            <a:r>
              <a:rPr lang="en-US" sz="1200" b="0"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esearch* shows that changing from a double weighted sales factor to a single sales factor could increase manufacturing employment by 1.5% to 3.3%. </a:t>
            </a:r>
            <a:r>
              <a:rPr lang="en-US" sz="1200" b="0" dirty="0"/>
              <a:t>As demonstrated by the graph, states believe the research so they are decreasing apportionment weights on payroll and property (by increasing the weight on the sales factor.</a:t>
            </a:r>
          </a:p>
          <a:p>
            <a:pPr marL="0" marR="0" lvl="5"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Goolsbee, </a:t>
            </a:r>
            <a:r>
              <a:rPr lang="en-US" sz="1200" kern="1200" dirty="0" err="1">
                <a:solidFill>
                  <a:schemeClr val="tx1"/>
                </a:solidFill>
                <a:effectLst/>
                <a:latin typeface="+mn-lt"/>
                <a:ea typeface="+mn-ea"/>
                <a:cs typeface="+mn-cs"/>
              </a:rPr>
              <a:t>Austan</a:t>
            </a:r>
            <a:r>
              <a:rPr lang="en-US" sz="1200" kern="1200" dirty="0">
                <a:solidFill>
                  <a:schemeClr val="tx1"/>
                </a:solidFill>
                <a:effectLst/>
                <a:latin typeface="+mn-lt"/>
                <a:ea typeface="+mn-ea"/>
                <a:cs typeface="+mn-cs"/>
              </a:rPr>
              <a:t>, and Edward L. Maydew. "The Economic Impact of Single Factor Sales Apportionment for the State of New York." New York, NY: The Public Policy Institute of New York State, Inc., November, 2000.</a:t>
            </a:r>
          </a:p>
          <a:p>
            <a:pPr marL="0" marR="0" lvl="5"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Elder, Leif. Masters Project. “State Income Apportionment Formulas: Just Wait . . . the Weights Really Do Matter.” Spring 2017. (Advisory Committee: Professors Richard Fowles, Chair, Thomas Maloney, and Mark Glick)</a:t>
            </a:r>
            <a:r>
              <a:rPr lang="en-US" sz="11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F0013-AF58-489E-80B7-5083704D364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8651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charset="0"/>
              <a:buChar char="•"/>
            </a:pPr>
            <a:r>
              <a:rPr lang="en-US" dirty="0"/>
              <a:t>Our economy is changing but our tax system is not.</a:t>
            </a:r>
          </a:p>
          <a:p>
            <a:pPr marL="457200" indent="-457200">
              <a:buFont typeface="Arial" charset="0"/>
              <a:buChar char="•"/>
            </a:pPr>
            <a:r>
              <a:rPr lang="en-US" dirty="0"/>
              <a:t>We are no longer taxing what people are consuming.</a:t>
            </a:r>
          </a:p>
          <a:p>
            <a:pPr marL="457200" indent="-457200">
              <a:buFont typeface="Arial" charset="0"/>
              <a:buChar char="•"/>
            </a:pPr>
            <a:r>
              <a:rPr lang="en-US" baseline="0" dirty="0"/>
              <a:t>Consumers are buying more services and digital goods.</a:t>
            </a:r>
          </a:p>
          <a:p>
            <a:pPr marL="457200" indent="-457200">
              <a:buFont typeface="Arial" charset="0"/>
              <a:buChar char="•"/>
            </a:pPr>
            <a:r>
              <a:rPr lang="en-US" baseline="0" dirty="0"/>
              <a:t>They prefer experiences over things.</a:t>
            </a:r>
          </a:p>
          <a:p>
            <a:pPr marL="457200" indent="-457200">
              <a:buFont typeface="Arial" charset="0"/>
              <a:buChar char="•"/>
            </a:pPr>
            <a:r>
              <a:rPr lang="en-US" baseline="0" dirty="0"/>
              <a:t>As a result, the sales tax base as a proportion of personal income and economic activity is declining over time. </a:t>
            </a:r>
            <a:endParaRPr lang="en-US" dirty="0"/>
          </a:p>
          <a:p>
            <a:endParaRPr lang="en-US" baseline="0" dirty="0"/>
          </a:p>
        </p:txBody>
      </p:sp>
    </p:spTree>
    <p:extLst>
      <p:ext uri="{BB962C8B-B14F-4D97-AF65-F5344CB8AC3E}">
        <p14:creationId xmlns:p14="http://schemas.microsoft.com/office/powerpoint/2010/main" val="148355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The State has become more heavily reliant on personal income tax.  </a:t>
            </a:r>
          </a:p>
          <a:p>
            <a:pPr marL="171450" indent="-171450">
              <a:buFont typeface="Arial" charset="0"/>
              <a:buChar char="•"/>
            </a:pPr>
            <a:r>
              <a:rPr lang="en-US" baseline="0" dirty="0"/>
              <a:t>Some of this was caused by past tax policy, like 2008 tax reform.  </a:t>
            </a:r>
          </a:p>
          <a:p>
            <a:pPr marL="171450" indent="-171450">
              <a:buFont typeface="Arial" charset="0"/>
              <a:buChar char="•"/>
            </a:pPr>
            <a:r>
              <a:rPr lang="en-US" baseline="0" dirty="0"/>
              <a:t>This slide shows our income tax base as a proportion of federal adjusted gross income, and you can see that policy break in 2008.</a:t>
            </a:r>
          </a:p>
        </p:txBody>
      </p:sp>
    </p:spTree>
    <p:extLst>
      <p:ext uri="{BB962C8B-B14F-4D97-AF65-F5344CB8AC3E}">
        <p14:creationId xmlns:p14="http://schemas.microsoft.com/office/powerpoint/2010/main" val="268092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Growth rates in our major tax systems are diverging.</a:t>
            </a:r>
          </a:p>
          <a:p>
            <a:pPr marL="171450" indent="-171450">
              <a:buFont typeface="Arial" charset="0"/>
              <a:buChar char="•"/>
            </a:pPr>
            <a:r>
              <a:rPr lang="en-US" baseline="0" dirty="0"/>
              <a:t>The combination of that income tax policy choice from the last slide, the fact that we traded part of that increase for lower sales tax on food, and the changing consumption patterns I showed you two slides ago has led income tax to become a larger and larger part of our funding mix as shown in this slide.</a:t>
            </a:r>
          </a:p>
        </p:txBody>
      </p:sp>
    </p:spTree>
    <p:extLst>
      <p:ext uri="{BB962C8B-B14F-4D97-AF65-F5344CB8AC3E}">
        <p14:creationId xmlns:p14="http://schemas.microsoft.com/office/powerpoint/2010/main" val="87287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Yet,</a:t>
            </a:r>
            <a:r>
              <a:rPr lang="en-US" baseline="0" dirty="0"/>
              <a:t> th</a:t>
            </a:r>
            <a:r>
              <a:rPr lang="en-US" dirty="0"/>
              <a:t>ere’s growing concern that our revenue won’t support our current “lifestyle” in the long-run.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Evidence</a:t>
            </a:r>
            <a:r>
              <a:rPr lang="en-US" baseline="0" dirty="0"/>
              <a:t> of that is our propensity to borrow money in an expanding economy.</a:t>
            </a:r>
            <a:endParaRPr lang="en-US" dirty="0"/>
          </a:p>
          <a:p>
            <a:pPr marL="171450" indent="-171450">
              <a:buFont typeface="Arial" charset="0"/>
              <a:buChar char="•"/>
            </a:pPr>
            <a:r>
              <a:rPr lang="en-US" sz="1200" kern="1200" dirty="0">
                <a:solidFill>
                  <a:schemeClr val="tx1"/>
                </a:solidFill>
                <a:effectLst/>
                <a:latin typeface="+mn-lt"/>
                <a:ea typeface="+mn-ea"/>
                <a:cs typeface="+mn-cs"/>
              </a:rPr>
              <a:t>Because we’re not addressing the base, outside groups yearning for revenue are calling for increased rates</a:t>
            </a:r>
            <a:endParaRPr lang="en-US" baseline="0" dirty="0"/>
          </a:p>
          <a:p>
            <a:pPr marL="171450" indent="-171450">
              <a:buFont typeface="Arial" charset="0"/>
              <a:buChar char="•"/>
            </a:pPr>
            <a:r>
              <a:rPr lang="en-US" baseline="0" dirty="0"/>
              <a:t>The Our Schools Now statewide initiative proposes, in part, to increase income tax rates – which makes our dependency and volatility problems worse. </a:t>
            </a:r>
          </a:p>
          <a:p>
            <a:pPr marL="171450" indent="-171450">
              <a:buFont typeface="Arial" charset="0"/>
              <a:buChar char="•"/>
            </a:pPr>
            <a:r>
              <a:rPr lang="en-US" baseline="0" dirty="0"/>
              <a:t>Their proposal is:</a:t>
            </a:r>
          </a:p>
          <a:p>
            <a:pPr marL="457200" indent="-457200">
              <a:buFont typeface="+mj-lt"/>
              <a:buAutoNum type="arabicPeriod"/>
            </a:pPr>
            <a:r>
              <a:rPr lang="en-US" dirty="0"/>
              <a:t>Increase individual income tax rate from 5% to 5.45%</a:t>
            </a:r>
          </a:p>
          <a:p>
            <a:pPr marL="457200" indent="-457200">
              <a:buFont typeface="+mj-lt"/>
              <a:buAutoNum type="arabicPeriod"/>
            </a:pPr>
            <a:r>
              <a:rPr lang="en-US" dirty="0"/>
              <a:t>Increase state sales tax rate form 4.7% to 5.15%</a:t>
            </a:r>
          </a:p>
          <a:p>
            <a:pPr marL="457200" indent="-457200">
              <a:buFont typeface="+mj-lt"/>
              <a:buAutoNum type="arabicPeriod"/>
            </a:pPr>
            <a:r>
              <a:rPr lang="en-US" dirty="0"/>
              <a:t>Transfer the money generated to a restricted account.</a:t>
            </a:r>
          </a:p>
          <a:p>
            <a:pPr marL="457200" indent="-457200">
              <a:buFont typeface="+mj-lt"/>
              <a:buAutoNum type="arabicPeriod"/>
            </a:pPr>
            <a:r>
              <a:rPr lang="en-US" dirty="0"/>
              <a:t>Provide funding for both Public and Higher Education.</a:t>
            </a:r>
          </a:p>
          <a:p>
            <a:endParaRPr lang="en-US" baseline="0" dirty="0"/>
          </a:p>
        </p:txBody>
      </p:sp>
    </p:spTree>
    <p:extLst>
      <p:ext uri="{BB962C8B-B14F-4D97-AF65-F5344CB8AC3E}">
        <p14:creationId xmlns:p14="http://schemas.microsoft.com/office/powerpoint/2010/main" val="320764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3338-21E5-46FE-98A1-DF01AD8C9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F21AD-696F-494E-8647-4A6FF63DA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F146F-8E78-4037-8E0F-1F122129B4AC}"/>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5" name="Footer Placeholder 4">
            <a:extLst>
              <a:ext uri="{FF2B5EF4-FFF2-40B4-BE49-F238E27FC236}">
                <a16:creationId xmlns:a16="http://schemas.microsoft.com/office/drawing/2014/main" id="{576FF5B5-2394-4CD3-9DD9-A086765771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72E24C-B493-43FB-B946-205CAEFC5D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69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D34D-5DF2-42EB-9E14-4D093332A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2579F-BEF9-4615-B30A-01A4D01597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0C216-3EA2-4C8E-B203-774CB172990B}"/>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5" name="Footer Placeholder 4">
            <a:extLst>
              <a:ext uri="{FF2B5EF4-FFF2-40B4-BE49-F238E27FC236}">
                <a16:creationId xmlns:a16="http://schemas.microsoft.com/office/drawing/2014/main" id="{8974DDF7-F452-48A6-83C6-3206F44F24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0C1395-0FBE-4FCE-B67E-7B2AF21929D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4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968A3-5CBF-470F-A2EE-22753D9325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A98E5-20EB-4876-B411-53A3F38F5B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09F33-D390-4A62-B67D-5E08ED062B58}"/>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5" name="Footer Placeholder 4">
            <a:extLst>
              <a:ext uri="{FF2B5EF4-FFF2-40B4-BE49-F238E27FC236}">
                <a16:creationId xmlns:a16="http://schemas.microsoft.com/office/drawing/2014/main" id="{A88919A8-D586-4610-AC82-F33CBDEBF2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AD7A7F-8612-42C8-9C32-C1C21D1DECB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15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A75B-889D-4C7F-88C6-1A6721F01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5ED1B1-3052-4817-8C00-016907EC45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7FE37-C1E9-40C0-8DE3-987404472A81}"/>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5" name="Footer Placeholder 4">
            <a:extLst>
              <a:ext uri="{FF2B5EF4-FFF2-40B4-BE49-F238E27FC236}">
                <a16:creationId xmlns:a16="http://schemas.microsoft.com/office/drawing/2014/main" id="{96B3516F-6C57-4310-AEA8-E810D4F5E0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014DEC-592A-4EF0-BED4-BF8C836E955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89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09F0-4AFB-4A7C-9996-1BB720A64C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46996-F418-4658-B94C-415CD53E0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275DDA-B054-47BC-A70E-112CB3F49E98}"/>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5" name="Footer Placeholder 4">
            <a:extLst>
              <a:ext uri="{FF2B5EF4-FFF2-40B4-BE49-F238E27FC236}">
                <a16:creationId xmlns:a16="http://schemas.microsoft.com/office/drawing/2014/main" id="{5B6B15CC-55F6-44A2-9160-C8A43A70F6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D5A1DF-75AF-4246-95FC-B54C06C259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38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B376-3499-452A-BB73-8BE882149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1ACA1-4967-46D2-AB43-81EF31F3F9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1BEEF0-2037-4B1D-B6AA-A34951720C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322BBC-6C92-4E1D-BE79-3B52C4BEE64C}"/>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6" name="Footer Placeholder 5">
            <a:extLst>
              <a:ext uri="{FF2B5EF4-FFF2-40B4-BE49-F238E27FC236}">
                <a16:creationId xmlns:a16="http://schemas.microsoft.com/office/drawing/2014/main" id="{E6916CF1-2390-44AF-B22A-E1009CAE82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6E1281-3240-44D1-8197-C554F29C117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55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C413-659F-4C09-AC37-0052D1E8C4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5217F6-98FB-434C-9D18-609AA928A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A87DB4-F0E4-4895-8E66-AEF075AE05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C56D3-7448-4903-9930-F57086D35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7E1F52-FF58-494C-93A9-3FEA4B2DF6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0A21CE-8942-472E-85CC-51B97E9B7884}"/>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8" name="Footer Placeholder 7">
            <a:extLst>
              <a:ext uri="{FF2B5EF4-FFF2-40B4-BE49-F238E27FC236}">
                <a16:creationId xmlns:a16="http://schemas.microsoft.com/office/drawing/2014/main" id="{180BF840-C4B4-47C0-849E-A9D12DF3F9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A21855-0810-49B7-B155-8E563AD7125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394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528A-B6B2-4FC2-982A-D67B07D25A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54EFD-2774-4EF5-982C-FC26FF32FD5A}"/>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4" name="Footer Placeholder 3">
            <a:extLst>
              <a:ext uri="{FF2B5EF4-FFF2-40B4-BE49-F238E27FC236}">
                <a16:creationId xmlns:a16="http://schemas.microsoft.com/office/drawing/2014/main" id="{9B16ADA0-5EAF-4B6D-9F74-558A7CE0F5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23190F-FF9E-4CD6-8142-0137CAB7801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516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39A12-8C33-4824-81F9-B9518CE71996}"/>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3" name="Footer Placeholder 2">
            <a:extLst>
              <a:ext uri="{FF2B5EF4-FFF2-40B4-BE49-F238E27FC236}">
                <a16:creationId xmlns:a16="http://schemas.microsoft.com/office/drawing/2014/main" id="{B79DAC42-8635-46AD-B4DD-34A4E5468E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AABFA1-7652-4D96-B8C8-DEE3E6296DD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11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B806-35BD-4C25-B7EE-5222384E1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A1C338-D475-44F9-9B0C-A05D5DC42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F73AC9-8661-47FF-AC09-3CF7CEB75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537C57-13CB-4AF0-BB05-56FA5C5C59D1}"/>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6" name="Footer Placeholder 5">
            <a:extLst>
              <a:ext uri="{FF2B5EF4-FFF2-40B4-BE49-F238E27FC236}">
                <a16:creationId xmlns:a16="http://schemas.microsoft.com/office/drawing/2014/main" id="{6E6DCA42-D13C-4A7D-9FC9-C84BFC953D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C146C5-F02E-473C-941C-75AE121A911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49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7ABB-7E44-4596-AA6D-EA079EF50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0BCA05-E27A-40BD-8107-395DD6A7E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DAF100-D17C-4343-9344-DA2AE4D7F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39A434-D281-461B-8B79-D8035353853E}"/>
              </a:ext>
            </a:extLst>
          </p:cNvPr>
          <p:cNvSpPr>
            <a:spLocks noGrp="1"/>
          </p:cNvSpPr>
          <p:nvPr>
            <p:ph type="dt" sz="half" idx="10"/>
          </p:nvPr>
        </p:nvSpPr>
        <p:spPr/>
        <p:txBody>
          <a:bodyPr/>
          <a:lstStyle/>
          <a:p>
            <a:fld id="{B61BEF0D-F0BB-DE4B-95CE-6DB70DBA9567}" type="datetimeFigureOut">
              <a:rPr lang="en-US" smtClean="0"/>
              <a:pPr/>
              <a:t>07-Jan-18</a:t>
            </a:fld>
            <a:endParaRPr lang="en-US" dirty="0"/>
          </a:p>
        </p:txBody>
      </p:sp>
      <p:sp>
        <p:nvSpPr>
          <p:cNvPr id="6" name="Footer Placeholder 5">
            <a:extLst>
              <a:ext uri="{FF2B5EF4-FFF2-40B4-BE49-F238E27FC236}">
                <a16:creationId xmlns:a16="http://schemas.microsoft.com/office/drawing/2014/main" id="{3FF36F5A-DD12-4553-A2C3-BF90FF6B4E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F143B6-3200-485D-A43F-17A2F6912AB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95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D67989-DF70-432C-9F56-64E16A756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265682-7445-4049-B14D-A1EF66EE6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187EC-FEE7-440F-9606-584DE584A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07-Jan-18</a:t>
            </a:fld>
            <a:endParaRPr lang="en-US" dirty="0"/>
          </a:p>
        </p:txBody>
      </p:sp>
      <p:sp>
        <p:nvSpPr>
          <p:cNvPr id="5" name="Footer Placeholder 4">
            <a:extLst>
              <a:ext uri="{FF2B5EF4-FFF2-40B4-BE49-F238E27FC236}">
                <a16:creationId xmlns:a16="http://schemas.microsoft.com/office/drawing/2014/main" id="{2252FC79-34E3-482A-B6BE-A445C56CC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7E597B-91EC-45E6-884A-1396B33BA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7779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3E71-1F87-4BAE-97CE-036778FDFAB8}"/>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2018 Utah Tax Reform Working Proposal</a:t>
            </a:r>
          </a:p>
        </p:txBody>
      </p:sp>
      <p:sp>
        <p:nvSpPr>
          <p:cNvPr id="3" name="Subtitle 2">
            <a:extLst>
              <a:ext uri="{FF2B5EF4-FFF2-40B4-BE49-F238E27FC236}">
                <a16:creationId xmlns:a16="http://schemas.microsoft.com/office/drawing/2014/main" id="{0F91DAD9-182C-4F18-ABA6-0B9B1FC95F3F}"/>
              </a:ext>
            </a:extLst>
          </p:cNvPr>
          <p:cNvSpPr>
            <a:spLocks noGrp="1"/>
          </p:cNvSpPr>
          <p:nvPr>
            <p:ph type="subTitle" idx="1"/>
          </p:nvPr>
        </p:nvSpPr>
        <p:spPr>
          <a:xfrm>
            <a:off x="1524000" y="4186985"/>
            <a:ext cx="9144000" cy="1655762"/>
          </a:xfrm>
        </p:spPr>
        <p:txBody>
          <a:bodyPr>
            <a:normAutofit/>
          </a:bodyPr>
          <a:lstStyle/>
          <a:p>
            <a:r>
              <a:rPr lang="en-US" sz="3000" dirty="0"/>
              <a:t>Rep. Steve Eliason and Sen. Howard Stephenson</a:t>
            </a:r>
          </a:p>
          <a:p>
            <a:r>
              <a:rPr lang="en-US" sz="3000" dirty="0"/>
              <a:t>Co-Chairs, Revenue and Taxation Interim Committee</a:t>
            </a:r>
          </a:p>
        </p:txBody>
      </p:sp>
    </p:spTree>
    <p:extLst>
      <p:ext uri="{BB962C8B-B14F-4D97-AF65-F5344CB8AC3E}">
        <p14:creationId xmlns:p14="http://schemas.microsoft.com/office/powerpoint/2010/main" val="261172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6113E31D-E2AB-40D1-8B51-AFA5AFEF393A}" type="slidenum">
              <a:rPr lang="en-US" smtClean="0"/>
              <a:pPr defTabSz="914400">
                <a:spcAft>
                  <a:spcPts val="600"/>
                </a:spcAft>
              </a:pPr>
              <a:t>10</a:t>
            </a:fld>
            <a:endParaRPr lang="en-US" dirty="0"/>
          </a:p>
        </p:txBody>
      </p:sp>
      <p:sp>
        <p:nvSpPr>
          <p:cNvPr id="2" name="Title 1"/>
          <p:cNvSpPr>
            <a:spLocks noGrp="1"/>
          </p:cNvSpPr>
          <p:nvPr>
            <p:ph type="title" idx="4294967295"/>
          </p:nvPr>
        </p:nvSpPr>
        <p:spPr>
          <a:xfrm>
            <a:off x="0" y="0"/>
            <a:ext cx="7550150" cy="6858000"/>
          </a:xfrm>
        </p:spPr>
        <p:txBody>
          <a:bodyPr vert="horz" lIns="91440" tIns="45720" rIns="91440" bIns="45720" rtlCol="0" anchor="b">
            <a:normAutofit/>
          </a:bodyPr>
          <a:lstStyle/>
          <a:p>
            <a:pPr algn="ct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endParaRPr lang="en-US" sz="4400" dirty="0">
              <a:solidFill>
                <a:schemeClr val="bg2">
                  <a:lumMod val="25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48B008BC-C90B-4C4A-B4AA-73666CB0DA81}"/>
              </a:ext>
            </a:extLst>
          </p:cNvPr>
          <p:cNvSpPr/>
          <p:nvPr/>
        </p:nvSpPr>
        <p:spPr>
          <a:xfrm>
            <a:off x="7677494" y="2228671"/>
            <a:ext cx="4511346" cy="2308324"/>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Utah has become more heavily reliant on personal income tax</a:t>
            </a:r>
          </a:p>
        </p:txBody>
      </p:sp>
      <p:graphicFrame>
        <p:nvGraphicFramePr>
          <p:cNvPr id="13" name="Chart 12">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292614747"/>
              </p:ext>
            </p:extLst>
          </p:nvPr>
        </p:nvGraphicFramePr>
        <p:xfrm>
          <a:off x="98836" y="773723"/>
          <a:ext cx="7309407" cy="5259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964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6113E31D-E2AB-40D1-8B51-AFA5AFEF393A}" type="slidenum">
              <a:rPr lang="en-US" smtClean="0"/>
              <a:pPr defTabSz="914400">
                <a:spcAft>
                  <a:spcPts val="600"/>
                </a:spcAft>
              </a:pPr>
              <a:t>11</a:t>
            </a:fld>
            <a:endParaRPr lang="en-US" dirty="0"/>
          </a:p>
        </p:txBody>
      </p:sp>
      <p:sp>
        <p:nvSpPr>
          <p:cNvPr id="2" name="Title 1"/>
          <p:cNvSpPr>
            <a:spLocks noGrp="1"/>
          </p:cNvSpPr>
          <p:nvPr>
            <p:ph type="title" idx="4294967295"/>
          </p:nvPr>
        </p:nvSpPr>
        <p:spPr>
          <a:xfrm>
            <a:off x="0" y="0"/>
            <a:ext cx="7550150" cy="6858000"/>
          </a:xfrm>
        </p:spPr>
        <p:txBody>
          <a:bodyPr vert="horz" lIns="91440" tIns="45720" rIns="91440" bIns="45720" rtlCol="0" anchor="b">
            <a:normAutofit/>
          </a:bodyPr>
          <a:lstStyle/>
          <a:p>
            <a:pPr algn="ct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endParaRPr lang="en-US" sz="4400" dirty="0">
              <a:solidFill>
                <a:schemeClr val="bg2">
                  <a:lumMod val="25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48B008BC-C90B-4C4A-B4AA-73666CB0DA81}"/>
              </a:ext>
            </a:extLst>
          </p:cNvPr>
          <p:cNvSpPr/>
          <p:nvPr/>
        </p:nvSpPr>
        <p:spPr>
          <a:xfrm>
            <a:off x="7677494" y="2228671"/>
            <a:ext cx="4511346" cy="2308324"/>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Utah has become more heavily reliant on personal income tax</a:t>
            </a:r>
          </a:p>
        </p:txBody>
      </p:sp>
      <p:graphicFrame>
        <p:nvGraphicFramePr>
          <p:cNvPr id="15" name="Chart 14">
            <a:extLst>
              <a:ext uri="{FF2B5EF4-FFF2-40B4-BE49-F238E27FC236}">
                <a16:creationId xmlns:a16="http://schemas.microsoft.com/office/drawing/2014/main" id="{45BA5C5F-E0B5-4284-B4E7-4999B0DFA82C}"/>
              </a:ext>
            </a:extLst>
          </p:cNvPr>
          <p:cNvGraphicFramePr>
            <a:graphicFrameLocks/>
          </p:cNvGraphicFramePr>
          <p:nvPr>
            <p:extLst/>
          </p:nvPr>
        </p:nvGraphicFramePr>
        <p:xfrm>
          <a:off x="522133" y="1037492"/>
          <a:ext cx="6430944" cy="4783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79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6113E31D-E2AB-40D1-8B51-AFA5AFEF393A}" type="slidenum">
              <a:rPr lang="en-US" smtClean="0"/>
              <a:pPr defTabSz="914400">
                <a:spcAft>
                  <a:spcPts val="600"/>
                </a:spcAft>
              </a:pPr>
              <a:t>12</a:t>
            </a:fld>
            <a:endParaRPr lang="en-US" dirty="0"/>
          </a:p>
        </p:txBody>
      </p:sp>
      <p:sp>
        <p:nvSpPr>
          <p:cNvPr id="2" name="Title 1"/>
          <p:cNvSpPr>
            <a:spLocks noGrp="1"/>
          </p:cNvSpPr>
          <p:nvPr>
            <p:ph type="title" idx="4294967295"/>
          </p:nvPr>
        </p:nvSpPr>
        <p:spPr>
          <a:xfrm>
            <a:off x="0" y="0"/>
            <a:ext cx="7550150" cy="6858000"/>
          </a:xfrm>
        </p:spPr>
        <p:txBody>
          <a:bodyPr vert="horz" lIns="91440" tIns="45720" rIns="91440" bIns="45720" rtlCol="0" anchor="b">
            <a:normAutofit/>
          </a:bodyPr>
          <a:lstStyle/>
          <a:p>
            <a:pPr algn="ct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endParaRPr lang="en-US" sz="4400" dirty="0">
              <a:solidFill>
                <a:schemeClr val="bg2">
                  <a:lumMod val="25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48B008BC-C90B-4C4A-B4AA-73666CB0DA81}"/>
              </a:ext>
            </a:extLst>
          </p:cNvPr>
          <p:cNvSpPr/>
          <p:nvPr/>
        </p:nvSpPr>
        <p:spPr>
          <a:xfrm>
            <a:off x="7677494" y="2228671"/>
            <a:ext cx="4511346" cy="1754326"/>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Our Schools Now</a:t>
            </a:r>
          </a:p>
          <a:p>
            <a:pPr algn="ctr"/>
            <a:r>
              <a:rPr lang="en-US" sz="3600" dirty="0">
                <a:latin typeface="Arial" panose="020B0604020202020204" pitchFamily="34" charset="0"/>
                <a:cs typeface="Arial" panose="020B0604020202020204" pitchFamily="34" charset="0"/>
              </a:rPr>
              <a:t>Proposal </a:t>
            </a:r>
          </a:p>
          <a:p>
            <a:pPr algn="ctr"/>
            <a:r>
              <a:rPr lang="en-US" sz="3600" dirty="0">
                <a:latin typeface="Arial" panose="020B0604020202020204" pitchFamily="34" charset="0"/>
                <a:cs typeface="Arial" panose="020B0604020202020204" pitchFamily="34" charset="0"/>
              </a:rPr>
              <a:t>($715 million)</a:t>
            </a:r>
          </a:p>
        </p:txBody>
      </p:sp>
      <p:sp>
        <p:nvSpPr>
          <p:cNvPr id="13" name="Content Placeholder 3">
            <a:extLst>
              <a:ext uri="{FF2B5EF4-FFF2-40B4-BE49-F238E27FC236}">
                <a16:creationId xmlns:a16="http://schemas.microsoft.com/office/drawing/2014/main" id="{515957C3-73D7-4D88-9105-ED076848A48B}"/>
              </a:ext>
            </a:extLst>
          </p:cNvPr>
          <p:cNvSpPr txBox="1">
            <a:spLocks/>
          </p:cNvSpPr>
          <p:nvPr/>
        </p:nvSpPr>
        <p:spPr>
          <a:xfrm>
            <a:off x="529223" y="800100"/>
            <a:ext cx="6492240" cy="52578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endParaRPr lang="en-US" dirty="0"/>
          </a:p>
        </p:txBody>
      </p:sp>
      <p:graphicFrame>
        <p:nvGraphicFramePr>
          <p:cNvPr id="15" name="Chart 14">
            <a:extLst>
              <a:ext uri="{FF2B5EF4-FFF2-40B4-BE49-F238E27FC236}">
                <a16:creationId xmlns:a16="http://schemas.microsoft.com/office/drawing/2014/main" id="{F684FCFA-9ED9-4684-BB69-20E749CED852}"/>
              </a:ext>
            </a:extLst>
          </p:cNvPr>
          <p:cNvGraphicFramePr>
            <a:graphicFrameLocks/>
          </p:cNvGraphicFramePr>
          <p:nvPr>
            <p:extLst>
              <p:ext uri="{D42A27DB-BD31-4B8C-83A1-F6EECF244321}">
                <p14:modId xmlns:p14="http://schemas.microsoft.com/office/powerpoint/2010/main" val="3702582444"/>
              </p:ext>
            </p:extLst>
          </p:nvPr>
        </p:nvGraphicFramePr>
        <p:xfrm>
          <a:off x="509655" y="1333405"/>
          <a:ext cx="6708033" cy="4541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65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ADF8-4D34-40E7-A438-B512D4BF26B1}"/>
              </a:ext>
            </a:extLst>
          </p:cNvPr>
          <p:cNvSpPr>
            <a:spLocks noGrp="1"/>
          </p:cNvSpPr>
          <p:nvPr>
            <p:ph type="title"/>
          </p:nvPr>
        </p:nvSpPr>
        <p:spPr>
          <a:xfrm>
            <a:off x="1143000" y="378311"/>
            <a:ext cx="9905998" cy="1905000"/>
          </a:xfrm>
        </p:spPr>
        <p:txBody>
          <a:bodyPr/>
          <a:lstStyle/>
          <a:p>
            <a:pPr algn="ctr"/>
            <a:r>
              <a:rPr lang="en-US" dirty="0">
                <a:latin typeface="Arial" panose="020B0604020202020204" pitchFamily="34" charset="0"/>
                <a:cs typeface="Arial" panose="020B0604020202020204" pitchFamily="34" charset="0"/>
              </a:rPr>
              <a:t>Proposals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CF8F4D-B62E-4AD0-A410-C7BCC7BB4B5B}"/>
              </a:ext>
            </a:extLst>
          </p:cNvPr>
          <p:cNvSpPr>
            <a:spLocks noGrp="1"/>
          </p:cNvSpPr>
          <p:nvPr>
            <p:ph idx="1"/>
          </p:nvPr>
        </p:nvSpPr>
        <p:spPr>
          <a:xfrm>
            <a:off x="0" y="1518920"/>
            <a:ext cx="12191999" cy="5248885"/>
          </a:xfrm>
        </p:spPr>
        <p:txBody>
          <a:bodyPr numCol="2">
            <a:noAutofit/>
          </a:bodyPr>
          <a:lstStyle/>
          <a:p>
            <a:r>
              <a:rPr lang="en-US" sz="2400" dirty="0">
                <a:latin typeface="Arial" panose="020B0604020202020204" pitchFamily="34" charset="0"/>
                <a:cs typeface="Arial" panose="020B0604020202020204" pitchFamily="34" charset="0"/>
              </a:rPr>
              <a:t>Expand single sales factor</a:t>
            </a:r>
          </a:p>
          <a:p>
            <a:r>
              <a:rPr lang="en-US" sz="2400" dirty="0">
                <a:latin typeface="Arial" panose="020B0604020202020204" pitchFamily="34" charset="0"/>
                <a:cs typeface="Arial" panose="020B0604020202020204" pitchFamily="34" charset="0"/>
              </a:rPr>
              <a:t>Clarify nexus for corporate income tax </a:t>
            </a:r>
          </a:p>
          <a:p>
            <a:r>
              <a:rPr lang="en-US" sz="2400" dirty="0">
                <a:latin typeface="Arial" panose="020B0604020202020204" pitchFamily="34" charset="0"/>
                <a:cs typeface="Arial" panose="020B0604020202020204" pitchFamily="34" charset="0"/>
              </a:rPr>
              <a:t>Repeal net operating loss (NOL) carryback</a:t>
            </a:r>
          </a:p>
          <a:p>
            <a:r>
              <a:rPr lang="en-US" sz="2400" dirty="0">
                <a:latin typeface="Arial" panose="020B0604020202020204" pitchFamily="34" charset="0"/>
                <a:cs typeface="Arial" panose="020B0604020202020204" pitchFamily="34" charset="0"/>
              </a:rPr>
              <a:t>Increase accountability for income tax credits for businesses</a:t>
            </a:r>
          </a:p>
          <a:p>
            <a:r>
              <a:rPr lang="en-US" sz="2400" dirty="0">
                <a:highlight>
                  <a:srgbClr val="FFFF00"/>
                </a:highlight>
                <a:latin typeface="Arial" panose="020B0604020202020204" pitchFamily="34" charset="0"/>
                <a:cs typeface="Arial" panose="020B0604020202020204" pitchFamily="34" charset="0"/>
              </a:rPr>
              <a:t>Give electric vehicle owners the option of paying a registration fee or participating in a VMT program</a:t>
            </a:r>
          </a:p>
          <a:p>
            <a:r>
              <a:rPr lang="en-US" sz="2400" dirty="0">
                <a:latin typeface="Arial" panose="020B0604020202020204" pitchFamily="34" charset="0"/>
                <a:cs typeface="Arial" panose="020B0604020202020204" pitchFamily="34" charset="0"/>
              </a:rPr>
              <a:t>Sales taxation of streamed media and amusement devices</a:t>
            </a:r>
          </a:p>
          <a:p>
            <a:r>
              <a:rPr lang="en-US" sz="2400" dirty="0">
                <a:latin typeface="Arial" panose="020B0604020202020204" pitchFamily="34" charset="0"/>
                <a:cs typeface="Arial" panose="020B0604020202020204" pitchFamily="34" charset="0"/>
              </a:rPr>
              <a:t>Exempt business personal property less than $1,000</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Expand the manufacturing sales tax exemption to include:</a:t>
            </a:r>
          </a:p>
          <a:p>
            <a:pPr lvl="1"/>
            <a:r>
              <a:rPr lang="en-US" sz="2400" dirty="0">
                <a:latin typeface="Arial" panose="020B0604020202020204" pitchFamily="34" charset="0"/>
                <a:cs typeface="Arial" panose="020B0604020202020204" pitchFamily="34" charset="0"/>
              </a:rPr>
              <a:t>Materials used or consumed in the manufacturing process</a:t>
            </a:r>
          </a:p>
          <a:p>
            <a:pPr lvl="1"/>
            <a:r>
              <a:rPr lang="en-US" sz="2400" dirty="0">
                <a:latin typeface="Arial" panose="020B0604020202020204" pitchFamily="34" charset="0"/>
                <a:cs typeface="Arial" panose="020B0604020202020204" pitchFamily="34" charset="0"/>
              </a:rPr>
              <a:t>Machinery, equipment, and parts with less than a three-year economic life</a:t>
            </a:r>
          </a:p>
          <a:p>
            <a:r>
              <a:rPr lang="en-US" sz="2400" dirty="0">
                <a:latin typeface="Arial" panose="020B0604020202020204" pitchFamily="34" charset="0"/>
                <a:cs typeface="Arial" panose="020B0604020202020204" pitchFamily="34" charset="0"/>
              </a:rPr>
              <a:t>Standardize rate cap for the School Board Local Levy</a:t>
            </a:r>
          </a:p>
          <a:p>
            <a:r>
              <a:rPr lang="en-US" sz="2400" dirty="0">
                <a:latin typeface="Arial" panose="020B0604020202020204" pitchFamily="34" charset="0"/>
                <a:cs typeface="Arial" panose="020B0604020202020204" pitchFamily="34" charset="0"/>
              </a:rPr>
              <a:t>Freeze the State Basic Rate</a:t>
            </a:r>
          </a:p>
          <a:p>
            <a:r>
              <a:rPr lang="en-US" sz="2400" dirty="0">
                <a:latin typeface="Arial" panose="020B0604020202020204" pitchFamily="34" charset="0"/>
                <a:cs typeface="Arial" panose="020B0604020202020204" pitchFamily="34" charset="0"/>
              </a:rPr>
              <a:t>Allow a portion of inflationary adjustments on the certified tax rate for all local governments and school districts </a:t>
            </a:r>
          </a:p>
          <a:p>
            <a:r>
              <a:rPr lang="en-US" sz="2400" dirty="0">
                <a:latin typeface="Arial" panose="020B0604020202020204" pitchFamily="34" charset="0"/>
                <a:cs typeface="Arial" panose="020B0604020202020204" pitchFamily="34" charset="0"/>
              </a:rPr>
              <a:t>Simplify Truth In Taxation newspaper ad</a:t>
            </a:r>
          </a:p>
        </p:txBody>
      </p:sp>
    </p:spTree>
    <p:extLst>
      <p:ext uri="{BB962C8B-B14F-4D97-AF65-F5344CB8AC3E}">
        <p14:creationId xmlns:p14="http://schemas.microsoft.com/office/powerpoint/2010/main" val="398051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3E71-1F87-4BAE-97CE-036778FDFAB8}"/>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2018 Utah Tax Reform Working Proposal</a:t>
            </a:r>
          </a:p>
        </p:txBody>
      </p:sp>
      <p:sp>
        <p:nvSpPr>
          <p:cNvPr id="3" name="Subtitle 2">
            <a:extLst>
              <a:ext uri="{FF2B5EF4-FFF2-40B4-BE49-F238E27FC236}">
                <a16:creationId xmlns:a16="http://schemas.microsoft.com/office/drawing/2014/main" id="{0F91DAD9-182C-4F18-ABA6-0B9B1FC95F3F}"/>
              </a:ext>
            </a:extLst>
          </p:cNvPr>
          <p:cNvSpPr>
            <a:spLocks noGrp="1"/>
          </p:cNvSpPr>
          <p:nvPr>
            <p:ph type="subTitle" idx="1"/>
          </p:nvPr>
        </p:nvSpPr>
        <p:spPr>
          <a:xfrm>
            <a:off x="1524000" y="4186985"/>
            <a:ext cx="9144000" cy="1655762"/>
          </a:xfrm>
        </p:spPr>
        <p:txBody>
          <a:bodyPr>
            <a:normAutofit/>
          </a:bodyPr>
          <a:lstStyle/>
          <a:p>
            <a:r>
              <a:rPr lang="en-US" sz="3000" dirty="0"/>
              <a:t>Rep. Steve Eliason and Sen. Howard Stephenson</a:t>
            </a:r>
          </a:p>
          <a:p>
            <a:r>
              <a:rPr lang="en-US" sz="3000" dirty="0"/>
              <a:t>Co-Chairs, Revenue and Taxation Interim Committee</a:t>
            </a:r>
          </a:p>
        </p:txBody>
      </p:sp>
    </p:spTree>
    <p:extLst>
      <p:ext uri="{BB962C8B-B14F-4D97-AF65-F5344CB8AC3E}">
        <p14:creationId xmlns:p14="http://schemas.microsoft.com/office/powerpoint/2010/main" val="289355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66FC-0D6F-4F5C-8DA8-63EB756AA1F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Principles of Good Tax Policy</a:t>
            </a:r>
          </a:p>
        </p:txBody>
      </p:sp>
      <p:sp>
        <p:nvSpPr>
          <p:cNvPr id="3" name="Content Placeholder 2">
            <a:extLst>
              <a:ext uri="{FF2B5EF4-FFF2-40B4-BE49-F238E27FC236}">
                <a16:creationId xmlns:a16="http://schemas.microsoft.com/office/drawing/2014/main" id="{B15027FC-E1EE-4DF0-BB80-4B12F5045F59}"/>
              </a:ext>
            </a:extLst>
          </p:cNvPr>
          <p:cNvSpPr>
            <a:spLocks noGrp="1"/>
          </p:cNvSpPr>
          <p:nvPr>
            <p:ph idx="1"/>
          </p:nvPr>
        </p:nvSpPr>
        <p:spPr/>
        <p:txBody>
          <a:bodyPr>
            <a:noAutofit/>
          </a:bodyPr>
          <a:lstStyle/>
          <a:p>
            <a:pPr marL="292608" lvl="1" indent="0">
              <a:buNone/>
            </a:pPr>
            <a:r>
              <a:rPr lang="en-US" sz="2400" dirty="0">
                <a:latin typeface="Arial" panose="020B0604020202020204" pitchFamily="34" charset="0"/>
                <a:cs typeface="Arial" panose="020B0604020202020204" pitchFamily="34" charset="0"/>
              </a:rPr>
              <a:t>Utah’s tax system should be:</a:t>
            </a:r>
          </a:p>
          <a:p>
            <a:pPr marL="292608" lvl="1" indent="0">
              <a:buNone/>
            </a:pPr>
            <a:endParaRPr lang="en-US" sz="2400" dirty="0">
              <a:latin typeface="Arial" panose="020B0604020202020204" pitchFamily="34" charset="0"/>
              <a:cs typeface="Arial" panose="020B0604020202020204" pitchFamily="34" charset="0"/>
            </a:endParaRPr>
          </a:p>
          <a:p>
            <a:pPr marL="749808" lvl="1" indent="-457200">
              <a:buFont typeface="+mj-lt"/>
              <a:buAutoNum type="arabicPeriod"/>
            </a:pPr>
            <a:r>
              <a:rPr lang="en-US" sz="2400" dirty="0">
                <a:latin typeface="Arial" panose="020B0604020202020204" pitchFamily="34" charset="0"/>
                <a:cs typeface="Arial" panose="020B0604020202020204" pitchFamily="34" charset="0"/>
              </a:rPr>
              <a:t>Simple</a:t>
            </a:r>
          </a:p>
          <a:p>
            <a:pPr marL="749808" lvl="1" indent="-457200">
              <a:buFont typeface="+mj-lt"/>
              <a:buAutoNum type="arabicPeriod"/>
            </a:pPr>
            <a:r>
              <a:rPr lang="en-US"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conomically neutral</a:t>
            </a:r>
          </a:p>
          <a:p>
            <a:pPr marL="749808" lvl="1" indent="-457200">
              <a:buFont typeface="+mj-lt"/>
              <a:buAutoNum type="arabicPeriod"/>
            </a:pPr>
            <a:r>
              <a:rPr lang="en-US" sz="2400" dirty="0">
                <a:latin typeface="Arial" panose="020B0604020202020204" pitchFamily="34" charset="0"/>
                <a:cs typeface="Arial" panose="020B0604020202020204" pitchFamily="34" charset="0"/>
              </a:rPr>
              <a:t>Reliable</a:t>
            </a:r>
          </a:p>
          <a:p>
            <a:pPr marL="749808" lvl="1" indent="-457200">
              <a:buFont typeface="+mj-lt"/>
              <a:buAutoNum type="arabicPeriod"/>
            </a:pPr>
            <a:r>
              <a:rPr lang="en-US" sz="2400" dirty="0">
                <a:latin typeface="Arial" panose="020B0604020202020204" pitchFamily="34" charset="0"/>
                <a:cs typeface="Arial" panose="020B0604020202020204" pitchFamily="34" charset="0"/>
              </a:rPr>
              <a:t>Equitable</a:t>
            </a:r>
          </a:p>
          <a:p>
            <a:pPr marL="749808" lvl="1" indent="-457200">
              <a:buFont typeface="+mj-lt"/>
              <a:buAutoNum type="arabicPeriod"/>
            </a:pPr>
            <a:r>
              <a:rPr lang="en-US"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esponsive to interstate and international competition</a:t>
            </a:r>
          </a:p>
          <a:p>
            <a:pPr marL="749808" lvl="1" indent="-457200">
              <a:buFont typeface="+mj-lt"/>
              <a:buAutoNum type="arabicPeriod"/>
            </a:pPr>
            <a:r>
              <a:rPr lang="en-US"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esigned to minimize burdens of compliance and administration</a:t>
            </a:r>
          </a:p>
          <a:p>
            <a:pPr marL="749808" lvl="1" indent="-457200">
              <a:buFont typeface="+mj-lt"/>
              <a:buAutoNum type="arabicPeriod"/>
            </a:pPr>
            <a:r>
              <a:rPr lang="en-US"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ccountable and transparent</a:t>
            </a:r>
          </a:p>
        </p:txBody>
      </p:sp>
    </p:spTree>
    <p:extLst>
      <p:ext uri="{BB962C8B-B14F-4D97-AF65-F5344CB8AC3E}">
        <p14:creationId xmlns:p14="http://schemas.microsoft.com/office/powerpoint/2010/main" val="395961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ADF8-4D34-40E7-A438-B512D4BF26B1}"/>
              </a:ext>
            </a:extLst>
          </p:cNvPr>
          <p:cNvSpPr>
            <a:spLocks noGrp="1"/>
          </p:cNvSpPr>
          <p:nvPr>
            <p:ph type="title"/>
          </p:nvPr>
        </p:nvSpPr>
        <p:spPr>
          <a:xfrm>
            <a:off x="1143000" y="378311"/>
            <a:ext cx="9905998" cy="1905000"/>
          </a:xfrm>
        </p:spPr>
        <p:txBody>
          <a:bodyPr/>
          <a:lstStyle/>
          <a:p>
            <a:pPr algn="ctr"/>
            <a:r>
              <a:rPr lang="en-US" dirty="0">
                <a:latin typeface="Arial" panose="020B0604020202020204" pitchFamily="34" charset="0"/>
                <a:cs typeface="Arial" panose="020B0604020202020204" pitchFamily="34" charset="0"/>
              </a:rPr>
              <a:t>Proposals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CF8F4D-B62E-4AD0-A410-C7BCC7BB4B5B}"/>
              </a:ext>
            </a:extLst>
          </p:cNvPr>
          <p:cNvSpPr>
            <a:spLocks noGrp="1"/>
          </p:cNvSpPr>
          <p:nvPr>
            <p:ph idx="1"/>
          </p:nvPr>
        </p:nvSpPr>
        <p:spPr>
          <a:xfrm>
            <a:off x="0" y="1518920"/>
            <a:ext cx="12191999" cy="5248885"/>
          </a:xfrm>
        </p:spPr>
        <p:txBody>
          <a:bodyPr numCol="2">
            <a:noAutofit/>
          </a:bodyPr>
          <a:lstStyle/>
          <a:p>
            <a:r>
              <a:rPr lang="en-US" sz="2400" dirty="0">
                <a:latin typeface="Arial" panose="020B0604020202020204" pitchFamily="34" charset="0"/>
                <a:cs typeface="Arial" panose="020B0604020202020204" pitchFamily="34" charset="0"/>
              </a:rPr>
              <a:t>Expand single sales factor</a:t>
            </a:r>
          </a:p>
          <a:p>
            <a:r>
              <a:rPr lang="en-US" sz="2400" dirty="0">
                <a:latin typeface="Arial" panose="020B0604020202020204" pitchFamily="34" charset="0"/>
                <a:cs typeface="Arial" panose="020B0604020202020204" pitchFamily="34" charset="0"/>
              </a:rPr>
              <a:t>Clarify nexus for corporate income tax </a:t>
            </a:r>
          </a:p>
          <a:p>
            <a:r>
              <a:rPr lang="en-US" sz="2400" dirty="0">
                <a:latin typeface="Arial" panose="020B0604020202020204" pitchFamily="34" charset="0"/>
                <a:cs typeface="Arial" panose="020B0604020202020204" pitchFamily="34" charset="0"/>
              </a:rPr>
              <a:t>Repeal net operating loss (NOL) carryback</a:t>
            </a:r>
          </a:p>
          <a:p>
            <a:r>
              <a:rPr lang="en-US" sz="2400" dirty="0">
                <a:latin typeface="Arial" panose="020B0604020202020204" pitchFamily="34" charset="0"/>
                <a:cs typeface="Arial" panose="020B0604020202020204" pitchFamily="34" charset="0"/>
              </a:rPr>
              <a:t>Increase accountability for income tax credits for businesses</a:t>
            </a:r>
          </a:p>
          <a:p>
            <a:r>
              <a:rPr lang="en-US" sz="2400" dirty="0">
                <a:highlight>
                  <a:srgbClr val="FFFF00"/>
                </a:highlight>
                <a:latin typeface="Arial" panose="020B0604020202020204" pitchFamily="34" charset="0"/>
                <a:cs typeface="Arial" panose="020B0604020202020204" pitchFamily="34" charset="0"/>
              </a:rPr>
              <a:t>Give electric vehicle owners the option of paying a registration fee or participating in a VMT program</a:t>
            </a:r>
          </a:p>
          <a:p>
            <a:r>
              <a:rPr lang="en-US" sz="2400" dirty="0">
                <a:latin typeface="Arial" panose="020B0604020202020204" pitchFamily="34" charset="0"/>
                <a:cs typeface="Arial" panose="020B0604020202020204" pitchFamily="34" charset="0"/>
              </a:rPr>
              <a:t>Sales taxation of streamed media and amusement devices</a:t>
            </a:r>
          </a:p>
          <a:p>
            <a:r>
              <a:rPr lang="en-US" sz="2400" dirty="0">
                <a:latin typeface="Arial" panose="020B0604020202020204" pitchFamily="34" charset="0"/>
                <a:cs typeface="Arial" panose="020B0604020202020204" pitchFamily="34" charset="0"/>
              </a:rPr>
              <a:t>Exempt business personal property less than $1,000</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Expand the manufacturing sales tax exemption to include:</a:t>
            </a:r>
          </a:p>
          <a:p>
            <a:pPr lvl="1"/>
            <a:r>
              <a:rPr lang="en-US" sz="2400" dirty="0">
                <a:latin typeface="Arial" panose="020B0604020202020204" pitchFamily="34" charset="0"/>
                <a:cs typeface="Arial" panose="020B0604020202020204" pitchFamily="34" charset="0"/>
              </a:rPr>
              <a:t>Materials used or consumed in the manufacturing process</a:t>
            </a:r>
          </a:p>
          <a:p>
            <a:pPr lvl="1"/>
            <a:r>
              <a:rPr lang="en-US" sz="2400" dirty="0">
                <a:latin typeface="Arial" panose="020B0604020202020204" pitchFamily="34" charset="0"/>
                <a:cs typeface="Arial" panose="020B0604020202020204" pitchFamily="34" charset="0"/>
              </a:rPr>
              <a:t>Machinery, equipment, and parts with less than a three-year economic life</a:t>
            </a:r>
          </a:p>
          <a:p>
            <a:r>
              <a:rPr lang="en-US" sz="2400" dirty="0">
                <a:latin typeface="Arial" panose="020B0604020202020204" pitchFamily="34" charset="0"/>
                <a:cs typeface="Arial" panose="020B0604020202020204" pitchFamily="34" charset="0"/>
              </a:rPr>
              <a:t>Standardize rate cap for the School Board Local Levy</a:t>
            </a:r>
          </a:p>
          <a:p>
            <a:r>
              <a:rPr lang="en-US" sz="2400" dirty="0">
                <a:latin typeface="Arial" panose="020B0604020202020204" pitchFamily="34" charset="0"/>
                <a:cs typeface="Arial" panose="020B0604020202020204" pitchFamily="34" charset="0"/>
              </a:rPr>
              <a:t>Freeze the State Basic Rate</a:t>
            </a:r>
          </a:p>
          <a:p>
            <a:r>
              <a:rPr lang="en-US" sz="2400" dirty="0">
                <a:latin typeface="Arial" panose="020B0604020202020204" pitchFamily="34" charset="0"/>
                <a:cs typeface="Arial" panose="020B0604020202020204" pitchFamily="34" charset="0"/>
              </a:rPr>
              <a:t>Allow a portion of inflationary adjustments on the certified tax rate for all local governments and school districts </a:t>
            </a:r>
          </a:p>
          <a:p>
            <a:r>
              <a:rPr lang="en-US" sz="2400" dirty="0">
                <a:latin typeface="Arial" panose="020B0604020202020204" pitchFamily="34" charset="0"/>
                <a:cs typeface="Arial" panose="020B0604020202020204" pitchFamily="34" charset="0"/>
              </a:rPr>
              <a:t>Simplify Truth In Taxation newspaper ad</a:t>
            </a:r>
          </a:p>
        </p:txBody>
      </p:sp>
    </p:spTree>
    <p:extLst>
      <p:ext uri="{BB962C8B-B14F-4D97-AF65-F5344CB8AC3E}">
        <p14:creationId xmlns:p14="http://schemas.microsoft.com/office/powerpoint/2010/main" val="24507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8F4027D1-1037-4BEE-A39D-7B38E3BF7E70}"/>
              </a:ext>
            </a:extLst>
          </p:cNvPr>
          <p:cNvPicPr>
            <a:picLocks noGrp="1" noChangeAspect="1"/>
          </p:cNvPicPr>
          <p:nvPr>
            <p:ph idx="1"/>
          </p:nvPr>
        </p:nvPicPr>
        <p:blipFill>
          <a:blip r:embed="rId3"/>
          <a:stretch>
            <a:fillRect/>
          </a:stretch>
        </p:blipFill>
        <p:spPr>
          <a:xfrm>
            <a:off x="1385047" y="-21774"/>
            <a:ext cx="9372600" cy="6865432"/>
          </a:xfrm>
          <a:prstGeom prst="rect">
            <a:avLst/>
          </a:prstGeom>
        </p:spPr>
      </p:pic>
    </p:spTree>
    <p:extLst>
      <p:ext uri="{BB962C8B-B14F-4D97-AF65-F5344CB8AC3E}">
        <p14:creationId xmlns:p14="http://schemas.microsoft.com/office/powerpoint/2010/main" val="174591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F86B-6952-41A4-81A3-EBC17036D362}"/>
              </a:ext>
            </a:extLst>
          </p:cNvPr>
          <p:cNvSpPr>
            <a:spLocks noGrp="1"/>
          </p:cNvSpPr>
          <p:nvPr>
            <p:ph type="title"/>
          </p:nvPr>
        </p:nvSpPr>
        <p:spPr/>
        <p:txBody>
          <a:bodyPr/>
          <a:lstStyle/>
          <a:p>
            <a:r>
              <a:rPr lang="en-US" dirty="0"/>
              <a:t>Pre-and Post-Truth in Taxation Law</a:t>
            </a:r>
          </a:p>
        </p:txBody>
      </p:sp>
      <p:sp>
        <p:nvSpPr>
          <p:cNvPr id="3" name="Content Placeholder 2">
            <a:extLst>
              <a:ext uri="{FF2B5EF4-FFF2-40B4-BE49-F238E27FC236}">
                <a16:creationId xmlns:a16="http://schemas.microsoft.com/office/drawing/2014/main" id="{03AE33A8-FAF1-4D95-BAA6-BFF460A7FACE}"/>
              </a:ext>
            </a:extLst>
          </p:cNvPr>
          <p:cNvSpPr>
            <a:spLocks noGrp="1"/>
          </p:cNvSpPr>
          <p:nvPr>
            <p:ph idx="1"/>
          </p:nvPr>
        </p:nvSpPr>
        <p:spPr/>
        <p:txBody>
          <a:bodyPr/>
          <a:lstStyle/>
          <a:p>
            <a:r>
              <a:rPr lang="en-US" dirty="0"/>
              <a:t>This law has done more to curtail irresponsible property tax increases prior and during the early 1980s. </a:t>
            </a:r>
          </a:p>
          <a:p>
            <a:r>
              <a:rPr lang="en-US" dirty="0"/>
              <a:t>At the time the law was passed, Utah ranked 24th highest among the 50 states in the percent of personal income taken by property taxes at 3.54%. </a:t>
            </a:r>
          </a:p>
          <a:p>
            <a:r>
              <a:rPr lang="en-US" dirty="0"/>
              <a:t>According to the most </a:t>
            </a:r>
            <a:r>
              <a:rPr lang="en-US"/>
              <a:t>recent calculations, Utah </a:t>
            </a:r>
            <a:r>
              <a:rPr lang="en-US" dirty="0"/>
              <a:t>ranks 34th at </a:t>
            </a:r>
            <a:r>
              <a:rPr lang="en-US"/>
              <a:t>2.49% of personal income. </a:t>
            </a:r>
            <a:endParaRPr lang="en-US" dirty="0"/>
          </a:p>
        </p:txBody>
      </p:sp>
    </p:spTree>
    <p:extLst>
      <p:ext uri="{BB962C8B-B14F-4D97-AF65-F5344CB8AC3E}">
        <p14:creationId xmlns:p14="http://schemas.microsoft.com/office/powerpoint/2010/main" val="77572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1059593" y="6226464"/>
            <a:ext cx="11885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Source: Tax Foundation</a:t>
            </a:r>
          </a:p>
        </p:txBody>
      </p:sp>
      <p:grpSp>
        <p:nvGrpSpPr>
          <p:cNvPr id="3" name="Group 2"/>
          <p:cNvGrpSpPr>
            <a:grpSpLocks noChangeAspect="1"/>
          </p:cNvGrpSpPr>
          <p:nvPr/>
        </p:nvGrpSpPr>
        <p:grpSpPr>
          <a:xfrm>
            <a:off x="868687" y="896625"/>
            <a:ext cx="10278402" cy="5932170"/>
            <a:chOff x="1747261" y="675608"/>
            <a:chExt cx="8920739" cy="5148596"/>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3786" t="5939" r="1414" b="11671"/>
            <a:stretch/>
          </p:blipFill>
          <p:spPr>
            <a:xfrm>
              <a:off x="1747261" y="675608"/>
              <a:ext cx="8920739" cy="5148596"/>
            </a:xfrm>
            <a:prstGeom prst="rect">
              <a:avLst/>
            </a:prstGeom>
          </p:spPr>
        </p:pic>
        <p:sp>
          <p:nvSpPr>
            <p:cNvPr id="7" name="Star: 5 Points 6"/>
            <p:cNvSpPr/>
            <p:nvPr/>
          </p:nvSpPr>
          <p:spPr>
            <a:xfrm>
              <a:off x="6404610" y="3044970"/>
              <a:ext cx="69850" cy="635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Star: 5 Points 7"/>
            <p:cNvSpPr/>
            <p:nvPr/>
          </p:nvSpPr>
          <p:spPr>
            <a:xfrm>
              <a:off x="8676210" y="2669383"/>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Star: 5 Points 8"/>
            <p:cNvSpPr/>
            <p:nvPr/>
          </p:nvSpPr>
          <p:spPr>
            <a:xfrm>
              <a:off x="9128206" y="2153028"/>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Star: 5 Points 9"/>
            <p:cNvSpPr/>
            <p:nvPr/>
          </p:nvSpPr>
          <p:spPr>
            <a:xfrm>
              <a:off x="3654829" y="2535228"/>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Star: 5 Points 10"/>
            <p:cNvSpPr/>
            <p:nvPr/>
          </p:nvSpPr>
          <p:spPr>
            <a:xfrm>
              <a:off x="8606360" y="3037366"/>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Star: 5 Points 11"/>
            <p:cNvSpPr/>
            <p:nvPr/>
          </p:nvSpPr>
          <p:spPr>
            <a:xfrm>
              <a:off x="9309849" y="1945781"/>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Star: 5 Points 12"/>
            <p:cNvSpPr/>
            <p:nvPr/>
          </p:nvSpPr>
          <p:spPr>
            <a:xfrm>
              <a:off x="3521196" y="3671987"/>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Star: 5 Points 13"/>
            <p:cNvSpPr/>
            <p:nvPr/>
          </p:nvSpPr>
          <p:spPr>
            <a:xfrm>
              <a:off x="5527675" y="3639307"/>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Star: 5 Points 14"/>
            <p:cNvSpPr/>
            <p:nvPr/>
          </p:nvSpPr>
          <p:spPr>
            <a:xfrm>
              <a:off x="6445845" y="4373735"/>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Star: 5 Points 15"/>
            <p:cNvSpPr/>
            <p:nvPr/>
          </p:nvSpPr>
          <p:spPr>
            <a:xfrm>
              <a:off x="4368092" y="3640237"/>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Star: 5 Points 16"/>
            <p:cNvSpPr/>
            <p:nvPr/>
          </p:nvSpPr>
          <p:spPr>
            <a:xfrm>
              <a:off x="9344774" y="2089528"/>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Star: 5 Points 17"/>
            <p:cNvSpPr/>
            <p:nvPr/>
          </p:nvSpPr>
          <p:spPr>
            <a:xfrm>
              <a:off x="6967426" y="4129846"/>
              <a:ext cx="69850" cy="63500"/>
            </a:xfrm>
            <a:prstGeom prst="star5">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0" name="Title 2">
            <a:extLst>
              <a:ext uri="{FF2B5EF4-FFF2-40B4-BE49-F238E27FC236}">
                <a16:creationId xmlns:a16="http://schemas.microsoft.com/office/drawing/2014/main" id="{19FCEFD7-2B1F-4C46-83D2-9830C5EC0FE6}"/>
              </a:ext>
            </a:extLst>
          </p:cNvPr>
          <p:cNvSpPr txBox="1">
            <a:spLocks/>
          </p:cNvSpPr>
          <p:nvPr/>
        </p:nvSpPr>
        <p:spPr>
          <a:xfrm>
            <a:off x="1141413" y="24890"/>
            <a:ext cx="9905998" cy="1747931"/>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panose="020B0604020202020204" pitchFamily="34" charset="0"/>
                <a:cs typeface="Arial" panose="020B0604020202020204" pitchFamily="34" charset="0"/>
              </a:rPr>
              <a:t>Utah Corporate Income Tax – State Apportionment Formulas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9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7928610" y="6550223"/>
            <a:ext cx="4263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Source: Various state statutes</a:t>
            </a:r>
          </a:p>
        </p:txBody>
      </p:sp>
      <p:sp>
        <p:nvSpPr>
          <p:cNvPr id="3" name="Title 2">
            <a:extLst>
              <a:ext uri="{FF2B5EF4-FFF2-40B4-BE49-F238E27FC236}">
                <a16:creationId xmlns:a16="http://schemas.microsoft.com/office/drawing/2014/main" id="{365ADE52-897D-4351-8E50-B4BE758B563C}"/>
              </a:ext>
            </a:extLst>
          </p:cNvPr>
          <p:cNvSpPr>
            <a:spLocks noGrp="1"/>
          </p:cNvSpPr>
          <p:nvPr>
            <p:ph type="title"/>
          </p:nvPr>
        </p:nvSpPr>
        <p:spPr>
          <a:xfrm>
            <a:off x="1143001" y="375698"/>
            <a:ext cx="9905998" cy="1747931"/>
          </a:xfrm>
        </p:spPr>
        <p:txBody>
          <a:bodyPr>
            <a:normAutofit fontScale="90000"/>
          </a:bodyPr>
          <a:lstStyle/>
          <a:p>
            <a:r>
              <a:rPr lang="en-US" dirty="0">
                <a:latin typeface="Arial" panose="020B0604020202020204" pitchFamily="34" charset="0"/>
                <a:cs typeface="Arial" panose="020B0604020202020204" pitchFamily="34" charset="0"/>
              </a:rPr>
              <a:t>State Apportionment Formulas for Manufacturing Industry</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20" name="Chart 19"/>
          <p:cNvGraphicFramePr/>
          <p:nvPr>
            <p:extLst>
              <p:ext uri="{D42A27DB-BD31-4B8C-83A1-F6EECF244321}">
                <p14:modId xmlns:p14="http://schemas.microsoft.com/office/powerpoint/2010/main" val="3952930776"/>
              </p:ext>
            </p:extLst>
          </p:nvPr>
        </p:nvGraphicFramePr>
        <p:xfrm>
          <a:off x="423260" y="1567543"/>
          <a:ext cx="11530882" cy="480090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49FB29F-20D5-42FE-8CF6-879DAB90DA7D}"/>
              </a:ext>
            </a:extLst>
          </p:cNvPr>
          <p:cNvSpPr/>
          <p:nvPr/>
        </p:nvSpPr>
        <p:spPr>
          <a:xfrm>
            <a:off x="7396402" y="5946708"/>
            <a:ext cx="385665"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FE0F94-3F56-429A-B2B2-F75EC20500D2}"/>
              </a:ext>
            </a:extLst>
          </p:cNvPr>
          <p:cNvSpPr/>
          <p:nvPr/>
        </p:nvSpPr>
        <p:spPr>
          <a:xfrm>
            <a:off x="1406514" y="5946709"/>
            <a:ext cx="385665" cy="261257"/>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23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map&#10;&#10;Description generated with high confidence">
            <a:extLst>
              <a:ext uri="{FF2B5EF4-FFF2-40B4-BE49-F238E27FC236}">
                <a16:creationId xmlns:a16="http://schemas.microsoft.com/office/drawing/2014/main" id="{625D4C72-0445-4B87-A77D-E05AB1631DEE}"/>
              </a:ext>
            </a:extLst>
          </p:cNvPr>
          <p:cNvPicPr>
            <a:picLocks noGrp="1" noChangeAspect="1"/>
          </p:cNvPicPr>
          <p:nvPr>
            <p:ph idx="1"/>
          </p:nvPr>
        </p:nvPicPr>
        <p:blipFill>
          <a:blip r:embed="rId2"/>
          <a:stretch>
            <a:fillRect/>
          </a:stretch>
        </p:blipFill>
        <p:spPr>
          <a:xfrm>
            <a:off x="5225801" y="492573"/>
            <a:ext cx="6409587" cy="5880796"/>
          </a:xfrm>
          <a:prstGeom prst="rect">
            <a:avLst/>
          </a:prstGeom>
        </p:spPr>
      </p:pic>
      <p:sp>
        <p:nvSpPr>
          <p:cNvPr id="14" name="Rectangle 9">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0EC57-0288-4A97-B13B-B56E04F6863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chemeClr val="bg1"/>
                </a:solidFill>
                <a:latin typeface="+mj-lt"/>
                <a:ea typeface="+mj-ea"/>
                <a:cs typeface="+mj-cs"/>
              </a:rPr>
              <a:t>Comparison of Sales Tax Exemption for Business Inputs Across the U.S. </a:t>
            </a:r>
          </a:p>
        </p:txBody>
      </p:sp>
    </p:spTree>
    <p:extLst>
      <p:ext uri="{BB962C8B-B14F-4D97-AF65-F5344CB8AC3E}">
        <p14:creationId xmlns:p14="http://schemas.microsoft.com/office/powerpoint/2010/main" val="168918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6113E31D-E2AB-40D1-8B51-AFA5AFEF393A}" type="slidenum">
              <a:rPr lang="en-US" smtClean="0"/>
              <a:pPr defTabSz="914400">
                <a:spcAft>
                  <a:spcPts val="600"/>
                </a:spcAft>
              </a:pPr>
              <a:t>9</a:t>
            </a:fld>
            <a:endParaRPr lang="en-US" dirty="0"/>
          </a:p>
        </p:txBody>
      </p:sp>
      <p:sp>
        <p:nvSpPr>
          <p:cNvPr id="2" name="Title 1"/>
          <p:cNvSpPr>
            <a:spLocks noGrp="1"/>
          </p:cNvSpPr>
          <p:nvPr>
            <p:ph type="title" idx="4294967295"/>
          </p:nvPr>
        </p:nvSpPr>
        <p:spPr>
          <a:xfrm>
            <a:off x="0" y="0"/>
            <a:ext cx="7550150" cy="6858000"/>
          </a:xfrm>
        </p:spPr>
        <p:txBody>
          <a:bodyPr vert="horz" lIns="91440" tIns="45720" rIns="91440" bIns="45720" rtlCol="0" anchor="b">
            <a:normAutofit/>
          </a:bodyPr>
          <a:lstStyle/>
          <a:p>
            <a:pPr algn="ct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br>
              <a:rPr lang="en-US" sz="4400" dirty="0">
                <a:solidFill>
                  <a:schemeClr val="bg2">
                    <a:lumMod val="25000"/>
                  </a:schemeClr>
                </a:solidFill>
                <a:latin typeface="Garamond" panose="02020404030301010803" pitchFamily="18" charset="0"/>
              </a:rPr>
            </a:br>
            <a:endParaRPr lang="en-US" sz="4400" dirty="0">
              <a:solidFill>
                <a:schemeClr val="bg2">
                  <a:lumMod val="25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48B008BC-C90B-4C4A-B4AA-73666CB0DA81}"/>
              </a:ext>
            </a:extLst>
          </p:cNvPr>
          <p:cNvSpPr/>
          <p:nvPr/>
        </p:nvSpPr>
        <p:spPr>
          <a:xfrm>
            <a:off x="7550150" y="2274838"/>
            <a:ext cx="4511346" cy="2308324"/>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Sales tax base as a percent of personal income and GDP is eroding</a:t>
            </a:r>
          </a:p>
        </p:txBody>
      </p:sp>
      <p:graphicFrame>
        <p:nvGraphicFramePr>
          <p:cNvPr id="13" name="Chart 12">
            <a:extLst>
              <a:ext uri="{FF2B5EF4-FFF2-40B4-BE49-F238E27FC236}">
                <a16:creationId xmlns:a16="http://schemas.microsoft.com/office/drawing/2014/main" id="{00000000-0008-0000-0000-000002000000}"/>
              </a:ext>
            </a:extLst>
          </p:cNvPr>
          <p:cNvGraphicFramePr>
            <a:graphicFrameLocks noGrp="1"/>
          </p:cNvGraphicFramePr>
          <p:nvPr>
            <p:extLst/>
          </p:nvPr>
        </p:nvGraphicFramePr>
        <p:xfrm>
          <a:off x="239315" y="842306"/>
          <a:ext cx="7072055" cy="5489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8557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TotalTime>
  <Words>1025</Words>
  <Application>Microsoft Office PowerPoint</Application>
  <PresentationFormat>Widescreen</PresentationFormat>
  <Paragraphs>104</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Garamond</vt:lpstr>
      <vt:lpstr>Office Theme</vt:lpstr>
      <vt:lpstr>2018 Utah Tax Reform Working Proposal</vt:lpstr>
      <vt:lpstr>Principles of Good Tax Policy</vt:lpstr>
      <vt:lpstr>Proposals  </vt:lpstr>
      <vt:lpstr>PowerPoint Presentation</vt:lpstr>
      <vt:lpstr>Pre-and Post-Truth in Taxation Law</vt:lpstr>
      <vt:lpstr>PowerPoint Presentation</vt:lpstr>
      <vt:lpstr>State Apportionment Formulas for Manufacturing Industry  </vt:lpstr>
      <vt:lpstr>Comparison of Sales Tax Exemption for Business Inputs Across the U.S. </vt:lpstr>
      <vt:lpstr>   </vt:lpstr>
      <vt:lpstr>   </vt:lpstr>
      <vt:lpstr>   </vt:lpstr>
      <vt:lpstr>   </vt:lpstr>
      <vt:lpstr>Proposals  </vt:lpstr>
      <vt:lpstr>2018 Utah Tax Reform Working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Reform</dc:title>
  <dc:creator>Leif Elder</dc:creator>
  <cp:lastModifiedBy>Spencer Nitz</cp:lastModifiedBy>
  <cp:revision>31</cp:revision>
  <dcterms:created xsi:type="dcterms:W3CDTF">2017-11-08T01:13:42Z</dcterms:created>
  <dcterms:modified xsi:type="dcterms:W3CDTF">2018-01-08T03:07:13Z</dcterms:modified>
</cp:coreProperties>
</file>